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69" r:id="rId7"/>
    <p:sldId id="273" r:id="rId8"/>
    <p:sldId id="262" r:id="rId9"/>
    <p:sldId id="274" r:id="rId10"/>
    <p:sldId id="529" r:id="rId11"/>
    <p:sldId id="266" r:id="rId12"/>
    <p:sldId id="540" r:id="rId13"/>
    <p:sldId id="541" r:id="rId14"/>
    <p:sldId id="530" r:id="rId15"/>
    <p:sldId id="531" r:id="rId16"/>
    <p:sldId id="532" r:id="rId17"/>
    <p:sldId id="533" r:id="rId18"/>
    <p:sldId id="538" r:id="rId19"/>
  </p:sldIdLst>
  <p:sldSz cx="18288000" cy="10287000"/>
  <p:notesSz cx="6858000" cy="9144000"/>
  <p:embeddedFontLst>
    <p:embeddedFont>
      <p:font typeface="Montserrat Bold" panose="020B0604020202020204" charset="0"/>
      <p:bold r:id="rId21"/>
    </p:embeddedFont>
    <p:embeddedFont>
      <p:font typeface="Open Sans Bold" panose="020B0604020202020204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F2A5D-4E85-3BD6-C82C-18B60C42F685}" v="32" dt="2024-04-18T10:38:04.315"/>
    <p1510:client id="{5603E21B-D543-0913-AF07-971B06D8A856}" v="431" dt="2024-04-19T09:10:15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47250-AD36-42DC-B598-A7673A630488}" type="datetimeFigureOut">
              <a:t>23/04/2024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9EFBA-63B0-4052-9735-AF9D0299F844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1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6.png"/><Relationship Id="rId7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10" Type="http://schemas.openxmlformats.org/officeDocument/2006/relationships/image" Target="../media/image34.jpeg"/><Relationship Id="rId4" Type="http://schemas.openxmlformats.org/officeDocument/2006/relationships/image" Target="../media/image17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8.sv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2.png"/><Relationship Id="rId4" Type="http://schemas.openxmlformats.org/officeDocument/2006/relationships/image" Target="../media/image18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8.sv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45.svg"/><Relationship Id="rId4" Type="http://schemas.openxmlformats.org/officeDocument/2006/relationships/image" Target="../media/image41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79895" y="0"/>
            <a:ext cx="10508105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370" r="2037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7779895" cy="10287000"/>
            <a:chOff x="0" y="0"/>
            <a:chExt cx="3093156" cy="3479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12E71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779895" y="5820830"/>
            <a:ext cx="10508105" cy="3627970"/>
            <a:chOff x="0" y="0"/>
            <a:chExt cx="11089738" cy="43999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89738" cy="4399960"/>
            </a:xfrm>
            <a:custGeom>
              <a:avLst/>
              <a:gdLst/>
              <a:ahLst/>
              <a:cxnLst/>
              <a:rect l="l" t="t" r="r" b="b"/>
              <a:pathLst>
                <a:path w="11089738" h="4399960">
                  <a:moveTo>
                    <a:pt x="0" y="0"/>
                  </a:moveTo>
                  <a:lnTo>
                    <a:pt x="11089738" y="0"/>
                  </a:lnTo>
                  <a:lnTo>
                    <a:pt x="11089738" y="4399960"/>
                  </a:lnTo>
                  <a:lnTo>
                    <a:pt x="0" y="4399960"/>
                  </a:lnTo>
                  <a:close/>
                </a:path>
              </a:pathLst>
            </a:custGeom>
            <a:solidFill>
              <a:srgbClr val="012E71">
                <a:alpha val="49804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1858780" y="1111301"/>
            <a:ext cx="4027605" cy="2179195"/>
          </a:xfrm>
          <a:custGeom>
            <a:avLst/>
            <a:gdLst/>
            <a:ahLst/>
            <a:cxnLst/>
            <a:rect l="l" t="t" r="r" b="b"/>
            <a:pathLst>
              <a:path w="2658750" h="1601995">
                <a:moveTo>
                  <a:pt x="0" y="0"/>
                </a:moveTo>
                <a:lnTo>
                  <a:pt x="2658750" y="0"/>
                </a:lnTo>
                <a:lnTo>
                  <a:pt x="2658750" y="1601995"/>
                </a:lnTo>
                <a:lnTo>
                  <a:pt x="0" y="1601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514350" y="4858955"/>
            <a:ext cx="811530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JURYS </a:t>
            </a:r>
          </a:p>
          <a:p>
            <a:r>
              <a:rPr lang="en-US" sz="6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ORAUX SESAME </a:t>
            </a:r>
          </a:p>
          <a:p>
            <a:r>
              <a:rPr lang="en-US" sz="6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93843" y="5986314"/>
            <a:ext cx="8680208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POINTS CLES DE L’ECOLE</a:t>
            </a:r>
          </a:p>
          <a:p>
            <a:pPr algn="ctr">
              <a:lnSpc>
                <a:spcPts val="5382"/>
              </a:lnSpc>
            </a:pPr>
            <a:endParaRPr lang="en-US" sz="5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5382"/>
              </a:lnSpc>
            </a:pPr>
            <a:endParaRPr lang="en-US" sz="5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5382"/>
              </a:lnSpc>
            </a:pPr>
            <a:r>
              <a:rPr lang="en-US"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DEROULE DE L’ORAL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96D6D30-0B99-5F3A-B6F9-4DC27500C8E4}"/>
              </a:ext>
            </a:extLst>
          </p:cNvPr>
          <p:cNvSpPr/>
          <p:nvPr/>
        </p:nvSpPr>
        <p:spPr>
          <a:xfrm>
            <a:off x="11788419" y="7717557"/>
            <a:ext cx="2491056" cy="268755"/>
          </a:xfrm>
          <a:custGeom>
            <a:avLst/>
            <a:gdLst/>
            <a:ahLst/>
            <a:cxnLst/>
            <a:rect l="l" t="t" r="r" b="b"/>
            <a:pathLst>
              <a:path w="4340574" h="284110">
                <a:moveTo>
                  <a:pt x="0" y="0"/>
                </a:moveTo>
                <a:lnTo>
                  <a:pt x="4340574" y="0"/>
                </a:lnTo>
                <a:lnTo>
                  <a:pt x="4340574" y="284110"/>
                </a:lnTo>
                <a:lnTo>
                  <a:pt x="0" y="284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242625" y="1028700"/>
            <a:ext cx="2658750" cy="1601995"/>
          </a:xfrm>
          <a:custGeom>
            <a:avLst/>
            <a:gdLst/>
            <a:ahLst/>
            <a:cxnLst/>
            <a:rect l="l" t="t" r="r" b="b"/>
            <a:pathLst>
              <a:path w="2658750" h="1601995">
                <a:moveTo>
                  <a:pt x="0" y="0"/>
                </a:moveTo>
                <a:lnTo>
                  <a:pt x="2658750" y="0"/>
                </a:lnTo>
                <a:lnTo>
                  <a:pt x="2658750" y="1601995"/>
                </a:lnTo>
                <a:lnTo>
                  <a:pt x="0" y="1601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539750" y="4877125"/>
            <a:ext cx="8115300" cy="127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4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</a:rPr>
              <a:t>L’EPREUVE ORALE</a:t>
            </a:r>
          </a:p>
        </p:txBody>
      </p:sp>
      <p:pic>
        <p:nvPicPr>
          <p:cNvPr id="11" name="Image 10" descr="Une image contenant personne, habits, Visage humain, Emploi">
            <a:extLst>
              <a:ext uri="{FF2B5EF4-FFF2-40B4-BE49-F238E27FC236}">
                <a16:creationId xmlns:a16="http://schemas.microsoft.com/office/drawing/2014/main" id="{1C0ED665-2E8E-9895-1052-055EE71D7F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685" r="1" b="795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C03F19D5-259F-78F4-3607-62BBD3F9FEEB}"/>
              </a:ext>
            </a:extLst>
          </p:cNvPr>
          <p:cNvGrpSpPr/>
          <p:nvPr/>
        </p:nvGrpSpPr>
        <p:grpSpPr>
          <a:xfrm>
            <a:off x="0" y="4028336"/>
            <a:ext cx="18288000" cy="3627970"/>
            <a:chOff x="0" y="0"/>
            <a:chExt cx="11089738" cy="439996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BC21F75-D66D-D3A2-53C1-B1BC5EF997A3}"/>
                </a:ext>
              </a:extLst>
            </p:cNvPr>
            <p:cNvSpPr/>
            <p:nvPr/>
          </p:nvSpPr>
          <p:spPr>
            <a:xfrm>
              <a:off x="0" y="0"/>
              <a:ext cx="11089738" cy="4399960"/>
            </a:xfrm>
            <a:custGeom>
              <a:avLst/>
              <a:gdLst/>
              <a:ahLst/>
              <a:cxnLst/>
              <a:rect l="l" t="t" r="r" b="b"/>
              <a:pathLst>
                <a:path w="11089738" h="4399960">
                  <a:moveTo>
                    <a:pt x="0" y="0"/>
                  </a:moveTo>
                  <a:lnTo>
                    <a:pt x="11089738" y="0"/>
                  </a:lnTo>
                  <a:lnTo>
                    <a:pt x="11089738" y="4399960"/>
                  </a:lnTo>
                  <a:lnTo>
                    <a:pt x="0" y="4399960"/>
                  </a:lnTo>
                  <a:close/>
                </a:path>
              </a:pathLst>
            </a:custGeom>
            <a:solidFill>
              <a:srgbClr val="012E71">
                <a:alpha val="49804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TextBox 10">
            <a:extLst>
              <a:ext uri="{FF2B5EF4-FFF2-40B4-BE49-F238E27FC236}">
                <a16:creationId xmlns:a16="http://schemas.microsoft.com/office/drawing/2014/main" id="{8C154736-8E22-13FD-682F-7F5B5C6A8401}"/>
              </a:ext>
            </a:extLst>
          </p:cNvPr>
          <p:cNvSpPr txBox="1"/>
          <p:nvPr/>
        </p:nvSpPr>
        <p:spPr>
          <a:xfrm>
            <a:off x="4803896" y="5477541"/>
            <a:ext cx="8680208" cy="72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2"/>
              </a:lnSpc>
            </a:pPr>
            <a:r>
              <a:rPr lang="en-US" sz="7200" b="1">
                <a:solidFill>
                  <a:srgbClr val="FFFFFF"/>
                </a:solidFill>
                <a:latin typeface="Arial"/>
                <a:cs typeface="Arial"/>
              </a:rPr>
              <a:t>L’EPREUVE ORALE</a:t>
            </a:r>
            <a:endParaRPr lang="en-US" sz="7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7D03280-22EE-AD92-11DF-2D7C93B683B7}"/>
              </a:ext>
            </a:extLst>
          </p:cNvPr>
          <p:cNvSpPr/>
          <p:nvPr/>
        </p:nvSpPr>
        <p:spPr>
          <a:xfrm>
            <a:off x="8619590" y="1099960"/>
            <a:ext cx="6181880" cy="522830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1"/>
                </a:lnTo>
                <a:lnTo>
                  <a:pt x="0" y="690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" name="Espace réservé du texte 1"/>
          <p:cNvSpPr txBox="1">
            <a:spLocks/>
          </p:cNvSpPr>
          <p:nvPr/>
        </p:nvSpPr>
        <p:spPr>
          <a:xfrm>
            <a:off x="8492585" y="419987"/>
            <a:ext cx="17393699" cy="941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: </a:t>
            </a:r>
            <a:r>
              <a:rPr lang="fr-FR" sz="4000" b="1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sélectionner </a:t>
            </a:r>
          </a:p>
          <a:p>
            <a:r>
              <a:rPr lang="fr-FR" sz="4000" b="1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faire apprécier </a:t>
            </a:r>
            <a:r>
              <a:rPr lang="fr-FR" sz="40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l’ESCE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8224CB5-ECF7-F016-3605-8C599597D745}"/>
              </a:ext>
            </a:extLst>
          </p:cNvPr>
          <p:cNvSpPr txBox="1"/>
          <p:nvPr/>
        </p:nvSpPr>
        <p:spPr>
          <a:xfrm>
            <a:off x="8619590" y="2446733"/>
            <a:ext cx="9309182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recherchons des candidats : </a:t>
            </a:r>
          </a:p>
          <a:p>
            <a:endParaRPr lang="fr-FR" sz="24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Ouverts, connectés </a:t>
            </a:r>
            <a:r>
              <a:rPr lang="fr-FR" sz="24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autres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Ayant une </a:t>
            </a:r>
            <a:r>
              <a:rPr lang="fr-FR" sz="2400" b="1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 de l’interculturel </a:t>
            </a:r>
            <a:r>
              <a:rPr lang="fr-FR" sz="24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voyages, expatriation, échanges scolaires ou l’envie de vivre à l’international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Curieux des </a:t>
            </a:r>
            <a:r>
              <a:rPr lang="fr-FR" sz="2400" b="1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problématiques actuelles </a:t>
            </a:r>
            <a:r>
              <a:rPr lang="fr-FR" sz="24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(sociétales, économiques, etc.),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un goût pour </a:t>
            </a:r>
            <a:r>
              <a:rPr lang="fr-FR" sz="2400" b="1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l’engagement et le concret</a:t>
            </a:r>
            <a:endParaRPr lang="fr-FR" sz="24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Motivés</a:t>
            </a:r>
            <a:r>
              <a:rPr lang="fr-FR" sz="24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l’ESCE</a:t>
            </a:r>
          </a:p>
          <a:p>
            <a:pPr marL="342900" indent="-342900">
              <a:buFont typeface="Wingdings" charset="0"/>
              <a:buChar char="Ø"/>
            </a:pPr>
            <a:endParaRPr lang="en-GB" sz="24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 : donner </a:t>
            </a:r>
            <a:r>
              <a:rPr lang="en-GB" sz="2400" b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envie</a:t>
            </a:r>
            <a:r>
              <a:rPr lang="en-GB" sz="2400" b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aux </a:t>
            </a:r>
            <a:r>
              <a:rPr lang="en-GB" sz="2400" b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meilleurs</a:t>
            </a:r>
            <a:r>
              <a:rPr lang="en-GB" sz="2400" b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b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rejoindre</a:t>
            </a:r>
            <a:r>
              <a:rPr lang="en-GB" sz="2400" b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l’ESCE</a:t>
            </a:r>
            <a:r>
              <a:rPr lang="en-GB" sz="2400" b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>
              <a:solidFill>
                <a:srgbClr val="1D1D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GB" sz="2400">
              <a:solidFill>
                <a:srgbClr val="1D1D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sz="2400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échanges</a:t>
            </a:r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GB" sz="2400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l’écoute</a:t>
            </a:r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la </a:t>
            </a:r>
            <a:r>
              <a:rPr lang="en-GB" sz="2400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bienveillance</a:t>
            </a:r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i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</a:t>
            </a:r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n’ont</a:t>
            </a:r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17 </a:t>
            </a:r>
            <a:r>
              <a:rPr lang="en-GB" sz="2400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GB" sz="2400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2400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GB" sz="2400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beaucoup sous stress …</a:t>
            </a:r>
          </a:p>
        </p:txBody>
      </p:sp>
      <p:pic>
        <p:nvPicPr>
          <p:cNvPr id="6" name="Image 5" descr="Une image contenant personne, ordinateur portable, Visage humain, habits&#10;&#10;Description générée automatiquement">
            <a:extLst>
              <a:ext uri="{FF2B5EF4-FFF2-40B4-BE49-F238E27FC236}">
                <a16:creationId xmlns:a16="http://schemas.microsoft.com/office/drawing/2014/main" id="{15F17FA1-A32E-1F40-2AFF-A7243625F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r="37953"/>
          <a:stretch/>
        </p:blipFill>
        <p:spPr>
          <a:xfrm>
            <a:off x="-32947" y="0"/>
            <a:ext cx="82325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0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66529" y="2561853"/>
            <a:ext cx="10032430" cy="53860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200" b="1" i="1">
                <a:solidFill>
                  <a:srgbClr val="002E75"/>
                </a:solidFill>
                <a:latin typeface="Arial"/>
                <a:cs typeface="Arial"/>
              </a:rPr>
              <a:t>POUR LE CANDIDAT – AVANT L’ORAL</a:t>
            </a:r>
          </a:p>
          <a:p>
            <a:endParaRPr lang="en-GB" sz="3200" b="1" i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GB" sz="28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Temps de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préparation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avant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l’entretien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pour :</a:t>
            </a:r>
          </a:p>
          <a:p>
            <a:endParaRPr lang="en-GB" sz="28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err="1">
                <a:solidFill>
                  <a:srgbClr val="002E75"/>
                </a:solidFill>
                <a:latin typeface="Arial"/>
                <a:cs typeface="Arial"/>
              </a:rPr>
              <a:t>Remplir</a:t>
            </a:r>
            <a:r>
              <a:rPr lang="en-GB" sz="2800" b="1">
                <a:solidFill>
                  <a:srgbClr val="002E75"/>
                </a:solidFill>
                <a:latin typeface="Arial"/>
                <a:cs typeface="Arial"/>
              </a:rPr>
              <a:t> un dossier personnel</a:t>
            </a:r>
            <a:endParaRPr lang="en-GB" sz="28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b="1" err="1">
                <a:solidFill>
                  <a:srgbClr val="002E75"/>
                </a:solidFill>
                <a:latin typeface="Arial"/>
                <a:cs typeface="Arial"/>
              </a:rPr>
              <a:t>Préparer</a:t>
            </a:r>
            <a:r>
              <a:rPr lang="en-GB" sz="2800" b="1">
                <a:solidFill>
                  <a:srgbClr val="002E75"/>
                </a:solidFill>
                <a:latin typeface="Arial"/>
                <a:cs typeface="Arial"/>
              </a:rPr>
              <a:t> un mini exposé 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sur un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sujet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d’actualité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internationale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b="1">
                <a:solidFill>
                  <a:srgbClr val="002E75"/>
                </a:solidFill>
                <a:latin typeface="Arial"/>
                <a:cs typeface="Arial"/>
              </a:rPr>
              <a:t>DE SON CHOIX 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(le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candidat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est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prévenu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en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amont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donc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il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peut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faire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ses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recherches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chez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lui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800" err="1">
                <a:solidFill>
                  <a:srgbClr val="002E75"/>
                </a:solidFill>
                <a:latin typeface="Arial"/>
                <a:cs typeface="Arial"/>
              </a:rPr>
              <a:t>également</a:t>
            </a:r>
            <a:r>
              <a:rPr lang="en-GB" sz="2800">
                <a:solidFill>
                  <a:srgbClr val="002E75"/>
                </a:solidFill>
                <a:latin typeface="Arial"/>
                <a:cs typeface="Arial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endParaRPr lang="en-GB" sz="2800">
              <a:solidFill>
                <a:srgbClr val="1D1D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C9D395D9-D421-D7F1-D3B7-785581B150F3}"/>
              </a:ext>
            </a:extLst>
          </p:cNvPr>
          <p:cNvSpPr/>
          <p:nvPr/>
        </p:nvSpPr>
        <p:spPr>
          <a:xfrm>
            <a:off x="11624595" y="400050"/>
            <a:ext cx="4669690" cy="494964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1"/>
                </a:lnTo>
                <a:lnTo>
                  <a:pt x="0" y="690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E0E313A3-91FA-A581-1B5F-392A1F31B142}"/>
              </a:ext>
            </a:extLst>
          </p:cNvPr>
          <p:cNvSpPr txBox="1">
            <a:spLocks/>
          </p:cNvSpPr>
          <p:nvPr/>
        </p:nvSpPr>
        <p:spPr>
          <a:xfrm>
            <a:off x="7597436" y="176838"/>
            <a:ext cx="17393699" cy="941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b="1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DEROULEMENT DES ENTRETIENS</a:t>
            </a:r>
          </a:p>
        </p:txBody>
      </p:sp>
      <p:pic>
        <p:nvPicPr>
          <p:cNvPr id="7" name="Image 6" descr="Une image contenant habits, personne, intérieur, Métier&#10;&#10;Description générée automatiquement">
            <a:extLst>
              <a:ext uri="{FF2B5EF4-FFF2-40B4-BE49-F238E27FC236}">
                <a16:creationId xmlns:a16="http://schemas.microsoft.com/office/drawing/2014/main" id="{B9D27C32-3776-DF37-8861-F5BA186E4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7656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65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D71D70E-D0CB-7023-E3DE-A6E56EC91A2F}"/>
              </a:ext>
            </a:extLst>
          </p:cNvPr>
          <p:cNvSpPr/>
          <p:nvPr/>
        </p:nvSpPr>
        <p:spPr>
          <a:xfrm>
            <a:off x="7914196" y="524465"/>
            <a:ext cx="6181880" cy="522830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1"/>
                </a:lnTo>
                <a:lnTo>
                  <a:pt x="0" y="690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983207" y="1349527"/>
            <a:ext cx="11196255" cy="56323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>
                <a:solidFill>
                  <a:srgbClr val="002E75"/>
                </a:solidFill>
                <a:latin typeface="Arial"/>
                <a:cs typeface="Arial"/>
              </a:rPr>
              <a:t>ACCUEIL DU CANDIDAT ET RECUPERATION DU DOSSIER PERSONNEL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>
                <a:solidFill>
                  <a:srgbClr val="002E75"/>
                </a:solidFill>
                <a:latin typeface="Arial"/>
                <a:cs typeface="Arial"/>
              </a:rPr>
              <a:t>ECHANGES </a:t>
            </a:r>
            <a:endParaRPr lang="en-GB" sz="2400" b="1">
              <a:solidFill>
                <a:srgbClr val="1D1D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Personnalité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Projet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professionnel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, </a:t>
            </a:r>
            <a:endParaRPr lang="en-GB" sz="24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Motivation pour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l’ESCE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et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l’international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 </a:t>
            </a:r>
            <a:endParaRPr lang="en-GB" sz="24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solidFill>
                  <a:srgbClr val="002E75"/>
                </a:solidFill>
                <a:latin typeface="Arial"/>
                <a:cs typeface="Arial"/>
                <a:sym typeface="Wingdings" panose="05000000000000000000" pitchFamily="2" charset="2"/>
              </a:rPr>
              <a:t> C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ela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vous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permet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de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mettre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en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avant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les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atouts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de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l’école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par rapport au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projet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du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candidat</a:t>
            </a:r>
            <a:endParaRPr lang="en-GB" sz="2400">
              <a:solidFill>
                <a:srgbClr val="002E75"/>
              </a:solidFill>
              <a:latin typeface="Arial"/>
              <a:cs typeface="Arial"/>
            </a:endParaRPr>
          </a:p>
          <a:p>
            <a:endParaRPr lang="en-GB" sz="24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>
                <a:solidFill>
                  <a:srgbClr val="002E75"/>
                </a:solidFill>
                <a:latin typeface="Arial"/>
                <a:cs typeface="Arial"/>
              </a:rPr>
              <a:t>SUJET D’ACTUALITE INTERNATIONALE 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(maximum 4/5 minutes)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Ecouter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le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candidat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sur son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sujet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et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échanger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avec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lui</a:t>
            </a:r>
            <a:endParaRPr lang="en-GB" sz="2400" err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err="1">
                <a:solidFill>
                  <a:srgbClr val="002E75"/>
                </a:solidFill>
                <a:latin typeface="Arial"/>
                <a:cs typeface="Arial"/>
              </a:rPr>
              <a:t>Penser</a:t>
            </a:r>
            <a:r>
              <a:rPr lang="en-GB" sz="2400" b="1">
                <a:solidFill>
                  <a:srgbClr val="002E75"/>
                </a:solidFill>
                <a:latin typeface="Arial"/>
                <a:cs typeface="Arial"/>
              </a:rPr>
              <a:t> à </a:t>
            </a:r>
            <a:r>
              <a:rPr lang="en-GB" sz="2400" b="1" err="1">
                <a:solidFill>
                  <a:srgbClr val="002E75"/>
                </a:solidFill>
                <a:latin typeface="Arial"/>
                <a:cs typeface="Arial"/>
              </a:rPr>
              <a:t>récupérer</a:t>
            </a:r>
            <a:r>
              <a:rPr lang="en-GB" sz="2400" b="1">
                <a:solidFill>
                  <a:srgbClr val="002E75"/>
                </a:solidFill>
                <a:latin typeface="Arial"/>
                <a:cs typeface="Arial"/>
              </a:rPr>
              <a:t> les </a:t>
            </a:r>
            <a:r>
              <a:rPr lang="en-GB" sz="2400" b="1" err="1">
                <a:solidFill>
                  <a:srgbClr val="002E75"/>
                </a:solidFill>
                <a:latin typeface="Arial"/>
                <a:cs typeface="Arial"/>
              </a:rPr>
              <a:t>brouillons</a:t>
            </a:r>
            <a:r>
              <a:rPr lang="en-GB" sz="2400" b="1">
                <a:solidFill>
                  <a:srgbClr val="002E75"/>
                </a:solidFill>
                <a:latin typeface="Arial"/>
                <a:cs typeface="Arial"/>
              </a:rPr>
              <a:t> &amp; le dossier personnel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avant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le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départ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du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candidat</a:t>
            </a:r>
            <a:endParaRPr lang="en-GB" sz="2400">
              <a:solidFill>
                <a:srgbClr val="002E75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28263" y="7821181"/>
            <a:ext cx="10570840" cy="22159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800" b="1" i="1">
                <a:solidFill>
                  <a:srgbClr val="002E75"/>
                </a:solidFill>
                <a:latin typeface="Arial"/>
                <a:cs typeface="Arial"/>
              </a:rPr>
              <a:t>5 minutes pour la notation UNE FOIS LE CANDIDAT SORTI</a:t>
            </a:r>
          </a:p>
          <a:p>
            <a:endParaRPr lang="en-GB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La notation se fait sur le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portail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,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directement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 sur </a:t>
            </a:r>
            <a:r>
              <a:rPr lang="en-GB" sz="2400" err="1">
                <a:solidFill>
                  <a:srgbClr val="002E75"/>
                </a:solidFill>
                <a:latin typeface="Arial"/>
                <a:cs typeface="Arial"/>
              </a:rPr>
              <a:t>l'écran</a:t>
            </a:r>
            <a:r>
              <a:rPr lang="en-GB" sz="2400">
                <a:solidFill>
                  <a:srgbClr val="002E75"/>
                </a:solidFill>
                <a:latin typeface="Arial"/>
                <a:cs typeface="Arial"/>
              </a:rPr>
              <a:t> de la salle. </a:t>
            </a:r>
          </a:p>
        </p:txBody>
      </p:sp>
      <p:pic>
        <p:nvPicPr>
          <p:cNvPr id="6" name="Image 5" descr="Une image contenant personne, habits, Visage humain, bibliothèque&#10;&#10;Description générée automatiquement">
            <a:extLst>
              <a:ext uri="{FF2B5EF4-FFF2-40B4-BE49-F238E27FC236}">
                <a16:creationId xmlns:a16="http://schemas.microsoft.com/office/drawing/2014/main" id="{B18E9FB6-B76D-4BA2-4D71-3506398B9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857" cy="10287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B045E5A-787A-CB2A-F889-13EBB119160B}"/>
              </a:ext>
            </a:extLst>
          </p:cNvPr>
          <p:cNvSpPr txBox="1"/>
          <p:nvPr/>
        </p:nvSpPr>
        <p:spPr>
          <a:xfrm>
            <a:off x="7330728" y="178516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minutes </a:t>
            </a:r>
            <a:r>
              <a:rPr lang="en-GB" sz="4800" b="1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d’entretien</a:t>
            </a:r>
            <a:endParaRPr lang="en-GB" sz="40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BF7D2BFA-2269-EE2F-981B-6B6E3F519AF3}"/>
              </a:ext>
            </a:extLst>
          </p:cNvPr>
          <p:cNvSpPr/>
          <p:nvPr/>
        </p:nvSpPr>
        <p:spPr>
          <a:xfrm>
            <a:off x="7328263" y="7281554"/>
            <a:ext cx="2724210" cy="244332"/>
          </a:xfrm>
          <a:custGeom>
            <a:avLst/>
            <a:gdLst/>
            <a:ahLst/>
            <a:cxnLst/>
            <a:rect l="l" t="t" r="r" b="b"/>
            <a:pathLst>
              <a:path w="4638953" h="303641">
                <a:moveTo>
                  <a:pt x="0" y="0"/>
                </a:moveTo>
                <a:lnTo>
                  <a:pt x="4638952" y="0"/>
                </a:lnTo>
                <a:lnTo>
                  <a:pt x="4638952" y="303640"/>
                </a:lnTo>
                <a:lnTo>
                  <a:pt x="0" y="30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379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4127C058-81A6-94F6-C101-B018BB7B07E5}"/>
              </a:ext>
            </a:extLst>
          </p:cNvPr>
          <p:cNvSpPr/>
          <p:nvPr/>
        </p:nvSpPr>
        <p:spPr>
          <a:xfrm>
            <a:off x="368367" y="374398"/>
            <a:ext cx="3445987" cy="522830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1"/>
                </a:lnTo>
                <a:lnTo>
                  <a:pt x="0" y="690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 descr="Une image contenant texte, personne, capture d’écran&#10;&#10;Description générée automatiquemen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36" y="2300028"/>
            <a:ext cx="5756910" cy="31184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063946" y="1447685"/>
            <a:ext cx="575691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>
                <a:solidFill>
                  <a:srgbClr val="002E75"/>
                </a:solidFill>
                <a:latin typeface="Arial"/>
                <a:cs typeface="Arial"/>
              </a:rPr>
              <a:t>1/ ENTRER VOS IDENTIFIANTS</a:t>
            </a:r>
          </a:p>
          <a:p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Vous les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trouvez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sur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l’enveloppe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jury</a:t>
            </a:r>
          </a:p>
        </p:txBody>
      </p:sp>
      <p:pic>
        <p:nvPicPr>
          <p:cNvPr id="8" name="Image 7" descr="Une image contenant texte&#10;&#10;Description générée automatiquemen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5" b="30045"/>
          <a:stretch/>
        </p:blipFill>
        <p:spPr bwMode="auto">
          <a:xfrm>
            <a:off x="1165203" y="6999563"/>
            <a:ext cx="5655653" cy="28259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C1070F-FAF5-1C98-0564-631B9672D2C0}"/>
              </a:ext>
            </a:extLst>
          </p:cNvPr>
          <p:cNvSpPr txBox="1"/>
          <p:nvPr/>
        </p:nvSpPr>
        <p:spPr>
          <a:xfrm>
            <a:off x="1047636" y="5624525"/>
            <a:ext cx="589078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>
                <a:solidFill>
                  <a:srgbClr val="002E75"/>
                </a:solidFill>
                <a:latin typeface="Arial"/>
                <a:cs typeface="Arial"/>
              </a:rPr>
              <a:t>2/ CHOISIR LE CANDIDAT </a:t>
            </a:r>
            <a:endParaRPr lang="en-GB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(Bien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vérifier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que le nom correspond bien, il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peut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y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avoir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un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changement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dans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l’ordre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des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candidats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,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ou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des absents)</a:t>
            </a:r>
          </a:p>
        </p:txBody>
      </p:sp>
      <p:sp>
        <p:nvSpPr>
          <p:cNvPr id="4" name="Rectangle 3"/>
          <p:cNvSpPr/>
          <p:nvPr/>
        </p:nvSpPr>
        <p:spPr>
          <a:xfrm>
            <a:off x="9051760" y="1447685"/>
            <a:ext cx="1057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 REMPLIR LA GRILLE D’EVALUATION</a:t>
            </a:r>
          </a:p>
        </p:txBody>
      </p:sp>
      <p:pic>
        <p:nvPicPr>
          <p:cNvPr id="5" name="Image 4" descr="Capture d’écran 2023-04-29 à 12.23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60" y="1991687"/>
            <a:ext cx="8661400" cy="22441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29E9F-59CE-76F3-A626-59B51962A787}"/>
              </a:ext>
            </a:extLst>
          </p:cNvPr>
          <p:cNvSpPr/>
          <p:nvPr/>
        </p:nvSpPr>
        <p:spPr>
          <a:xfrm>
            <a:off x="9051760" y="4684302"/>
            <a:ext cx="9013371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>
                <a:solidFill>
                  <a:srgbClr val="002E75"/>
                </a:solidFill>
                <a:latin typeface="Arial"/>
                <a:cs typeface="Arial"/>
              </a:rPr>
              <a:t>4/ ITEM CORDEES DE LA REUSSITE</a:t>
            </a:r>
          </a:p>
          <a:p>
            <a:endParaRPr lang="en-GB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=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Dispositif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d’aide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pour les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lycéens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moins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favorisés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pour aider à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accéder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à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l’enseignement</a:t>
            </a:r>
            <a:r>
              <a:rPr lang="en-GB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supérieur</a:t>
            </a:r>
            <a:endParaRPr lang="en-GB">
              <a:solidFill>
                <a:srgbClr val="002E75"/>
              </a:solidFill>
              <a:latin typeface="Arial"/>
              <a:cs typeface="Arial"/>
            </a:endParaRPr>
          </a:p>
        </p:txBody>
      </p:sp>
      <p:pic>
        <p:nvPicPr>
          <p:cNvPr id="10" name="Image 9" descr="Capture d’écran 2023-04-29 à 12.23.50.png">
            <a:extLst>
              <a:ext uri="{FF2B5EF4-FFF2-40B4-BE49-F238E27FC236}">
                <a16:creationId xmlns:a16="http://schemas.microsoft.com/office/drawing/2014/main" id="{AE0F5633-F634-7027-0138-3E7B8DB1F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60" y="6287674"/>
            <a:ext cx="7531100" cy="218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979225-4CA7-0CC7-BC75-8F22E840AC9C}"/>
              </a:ext>
            </a:extLst>
          </p:cNvPr>
          <p:cNvSpPr/>
          <p:nvPr/>
        </p:nvSpPr>
        <p:spPr>
          <a:xfrm>
            <a:off x="8933394" y="8783968"/>
            <a:ext cx="776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 VALIDER LA GRILLE D’EVALUATION et passer au </a:t>
            </a:r>
            <a:r>
              <a:rPr lang="en-GB" b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</a:t>
            </a:r>
            <a:r>
              <a:rPr lang="en-GB" b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</a:t>
            </a:r>
            <a:endParaRPr lang="en-GB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E08117-DBBD-3CE3-EBBE-C7D98C5CC05D}"/>
              </a:ext>
            </a:extLst>
          </p:cNvPr>
          <p:cNvSpPr txBox="1"/>
          <p:nvPr/>
        </p:nvSpPr>
        <p:spPr>
          <a:xfrm>
            <a:off x="410803" y="186781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notation </a:t>
            </a:r>
            <a:endParaRPr lang="en-GB" sz="40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2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7C13AD8-5DA4-006D-C200-091CE533FDE9}"/>
              </a:ext>
            </a:extLst>
          </p:cNvPr>
          <p:cNvSpPr/>
          <p:nvPr/>
        </p:nvSpPr>
        <p:spPr>
          <a:xfrm>
            <a:off x="410803" y="340864"/>
            <a:ext cx="3612557" cy="522830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1"/>
                </a:lnTo>
                <a:lnTo>
                  <a:pt x="0" y="690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44583" y="1396142"/>
            <a:ext cx="9809079" cy="86485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>
                <a:solidFill>
                  <a:srgbClr val="002E75"/>
                </a:solidFill>
                <a:latin typeface="Arial"/>
                <a:cs typeface="Arial"/>
              </a:rPr>
              <a:t>Pour information : </a:t>
            </a:r>
            <a:endParaRPr lang="en-GB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75"/>
                </a:solidFill>
                <a:latin typeface="Arial"/>
                <a:cs typeface="Arial"/>
              </a:rPr>
              <a:t>Il 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est</a:t>
            </a:r>
            <a:r>
              <a:rPr lang="en-GB" dirty="0">
                <a:solidFill>
                  <a:srgbClr val="002E75"/>
                </a:solidFill>
                <a:latin typeface="Arial"/>
                <a:cs typeface="Arial"/>
              </a:rPr>
              <a:t> possible </a:t>
            </a:r>
            <a:r>
              <a:rPr lang="en-GB" b="1" dirty="0">
                <a:solidFill>
                  <a:srgbClr val="002E75"/>
                </a:solidFill>
                <a:latin typeface="Arial"/>
                <a:cs typeface="Arial"/>
              </a:rPr>
              <a:t>de modifier après coup la note d’un </a:t>
            </a:r>
            <a:r>
              <a:rPr lang="en-GB" b="1" dirty="0" err="1">
                <a:solidFill>
                  <a:srgbClr val="002E75"/>
                </a:solidFill>
                <a:latin typeface="Arial"/>
                <a:cs typeface="Arial"/>
              </a:rPr>
              <a:t>candidat</a:t>
            </a:r>
            <a:r>
              <a:rPr lang="en-GB" b="1" dirty="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002E75"/>
                </a:solidFill>
                <a:latin typeface="Arial"/>
                <a:cs typeface="Arial"/>
              </a:rPr>
              <a:t>de début de </a:t>
            </a:r>
            <a:r>
              <a:rPr lang="en-GB" dirty="0" err="1">
                <a:solidFill>
                  <a:srgbClr val="002E75"/>
                </a:solidFill>
                <a:latin typeface="Arial"/>
                <a:cs typeface="Arial"/>
              </a:rPr>
              <a:t>journée</a:t>
            </a:r>
            <a:r>
              <a:rPr lang="en-GB" dirty="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dirty="0" err="1">
                <a:solidFill>
                  <a:srgbClr val="002E75"/>
                </a:solidFill>
                <a:latin typeface="Arial"/>
                <a:cs typeface="Arial"/>
              </a:rPr>
              <a:t>si</a:t>
            </a:r>
            <a:r>
              <a:rPr lang="en-GB" dirty="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dirty="0" err="1">
                <a:solidFill>
                  <a:srgbClr val="002E75"/>
                </a:solidFill>
                <a:latin typeface="Arial"/>
                <a:cs typeface="Arial"/>
              </a:rPr>
              <a:t>vous</a:t>
            </a:r>
            <a:r>
              <a:rPr lang="en-GB" dirty="0">
                <a:solidFill>
                  <a:srgbClr val="002E75"/>
                </a:solidFill>
                <a:latin typeface="Arial"/>
                <a:cs typeface="Arial"/>
              </a:rPr>
              <a:t> le </a:t>
            </a:r>
            <a:r>
              <a:rPr lang="en-GB" dirty="0" err="1">
                <a:solidFill>
                  <a:srgbClr val="002E75"/>
                </a:solidFill>
                <a:latin typeface="Arial"/>
                <a:cs typeface="Arial"/>
              </a:rPr>
              <a:t>souhaitez</a:t>
            </a:r>
            <a:endParaRPr lang="en-GB" dirty="0">
              <a:solidFill>
                <a:srgbClr val="002E75"/>
              </a:solidFill>
              <a:latin typeface="Arial"/>
              <a:cs typeface="Arial"/>
            </a:endParaRPr>
          </a:p>
          <a:p>
            <a:endParaRPr lang="en-GB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75"/>
                </a:solidFill>
                <a:latin typeface="Arial"/>
                <a:cs typeface="Arial"/>
              </a:rPr>
              <a:t>En fin de demi-</a:t>
            </a:r>
            <a:r>
              <a:rPr lang="en-GB" err="1">
                <a:solidFill>
                  <a:srgbClr val="002E75"/>
                </a:solidFill>
                <a:latin typeface="Arial"/>
                <a:cs typeface="Arial"/>
              </a:rPr>
              <a:t>journée</a:t>
            </a:r>
            <a:r>
              <a:rPr lang="en-GB" dirty="0">
                <a:solidFill>
                  <a:srgbClr val="002E75"/>
                </a:solidFill>
                <a:latin typeface="Arial"/>
                <a:cs typeface="Arial"/>
              </a:rPr>
              <a:t>, </a:t>
            </a:r>
            <a:r>
              <a:rPr lang="en-GB" sz="2000" b="1" i="1" u="sng" err="1">
                <a:solidFill>
                  <a:srgbClr val="002E75"/>
                </a:solidFill>
                <a:latin typeface="Arial"/>
                <a:cs typeface="Arial"/>
              </a:rPr>
              <a:t>finalisez</a:t>
            </a:r>
            <a:r>
              <a:rPr lang="en-GB" sz="2000" b="1" i="1" u="sng" dirty="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000" b="1" i="1" u="sng" err="1">
                <a:solidFill>
                  <a:srgbClr val="002E75"/>
                </a:solidFill>
                <a:latin typeface="Arial"/>
                <a:cs typeface="Arial"/>
              </a:rPr>
              <a:t>votre</a:t>
            </a:r>
            <a:r>
              <a:rPr lang="en-GB" sz="2000" b="1" i="1" u="sng" dirty="0">
                <a:solidFill>
                  <a:srgbClr val="002E75"/>
                </a:solidFill>
                <a:latin typeface="Arial"/>
                <a:cs typeface="Arial"/>
              </a:rPr>
              <a:t> demi-</a:t>
            </a:r>
            <a:r>
              <a:rPr lang="en-GB" sz="2000" b="1" i="1" u="sng" err="1">
                <a:solidFill>
                  <a:srgbClr val="002E75"/>
                </a:solidFill>
                <a:latin typeface="Arial"/>
                <a:cs typeface="Arial"/>
              </a:rPr>
              <a:t>journée</a:t>
            </a:r>
            <a:r>
              <a:rPr lang="en-GB" sz="2000" b="1" i="1" u="sng" dirty="0">
                <a:solidFill>
                  <a:srgbClr val="002E75"/>
                </a:solidFill>
                <a:latin typeface="Arial"/>
                <a:cs typeface="Arial"/>
              </a:rPr>
              <a:t> </a:t>
            </a:r>
            <a:r>
              <a:rPr lang="en-GB" sz="2000" i="1" dirty="0">
                <a:solidFill>
                  <a:srgbClr val="002E75"/>
                </a:solidFill>
                <a:latin typeface="Arial"/>
                <a:cs typeface="Arial"/>
              </a:rPr>
              <a:t>(</a:t>
            </a:r>
            <a:r>
              <a:rPr lang="en-GB" sz="2000" i="1" err="1">
                <a:solidFill>
                  <a:srgbClr val="002E75"/>
                </a:solidFill>
                <a:latin typeface="Arial"/>
                <a:cs typeface="Arial"/>
              </a:rPr>
              <a:t>s’il</a:t>
            </a:r>
            <a:r>
              <a:rPr lang="en-GB" sz="2000" i="1" dirty="0">
                <a:solidFill>
                  <a:srgbClr val="002E75"/>
                </a:solidFill>
                <a:latin typeface="Arial"/>
                <a:cs typeface="Arial"/>
              </a:rPr>
              <a:t> y a </a:t>
            </a:r>
            <a:r>
              <a:rPr lang="en-GB" sz="2000" i="1" err="1">
                <a:solidFill>
                  <a:srgbClr val="002E75"/>
                </a:solidFill>
                <a:latin typeface="Arial"/>
                <a:cs typeface="Arial"/>
              </a:rPr>
              <a:t>eu</a:t>
            </a:r>
            <a:r>
              <a:rPr lang="en-GB" sz="2000" i="1" dirty="0">
                <a:solidFill>
                  <a:srgbClr val="002E75"/>
                </a:solidFill>
                <a:latin typeface="Arial"/>
                <a:cs typeface="Arial"/>
              </a:rPr>
              <a:t> un absent, </a:t>
            </a:r>
            <a:r>
              <a:rPr lang="en-GB" sz="2000" i="1" err="1">
                <a:solidFill>
                  <a:srgbClr val="002E75"/>
                </a:solidFill>
                <a:latin typeface="Arial"/>
                <a:cs typeface="Arial"/>
              </a:rPr>
              <a:t>vous</a:t>
            </a:r>
            <a:r>
              <a:rPr lang="en-GB" sz="2000" i="1" dirty="0">
                <a:solidFill>
                  <a:srgbClr val="002E75"/>
                </a:solidFill>
                <a:latin typeface="Arial"/>
                <a:cs typeface="Arial"/>
              </a:rPr>
              <a:t> ne </a:t>
            </a:r>
            <a:r>
              <a:rPr lang="en-GB" sz="2000" i="1" err="1">
                <a:solidFill>
                  <a:srgbClr val="002E75"/>
                </a:solidFill>
                <a:latin typeface="Arial"/>
                <a:cs typeface="Arial"/>
              </a:rPr>
              <a:t>pourrez</a:t>
            </a:r>
            <a:r>
              <a:rPr lang="en-GB" sz="2000" i="1" dirty="0">
                <a:solidFill>
                  <a:srgbClr val="002E75"/>
                </a:solidFill>
                <a:latin typeface="Arial"/>
                <a:cs typeface="Arial"/>
              </a:rPr>
              <a:t> pas le faire, nous le </a:t>
            </a:r>
            <a:r>
              <a:rPr lang="en-GB" sz="2000" i="1" err="1">
                <a:solidFill>
                  <a:srgbClr val="002E75"/>
                </a:solidFill>
                <a:latin typeface="Arial"/>
                <a:cs typeface="Arial"/>
              </a:rPr>
              <a:t>ferons</a:t>
            </a:r>
            <a:r>
              <a:rPr lang="en-GB" sz="2000" i="1" dirty="0">
                <a:solidFill>
                  <a:srgbClr val="002E75"/>
                </a:solidFill>
                <a:latin typeface="Arial"/>
                <a:cs typeface="Arial"/>
              </a:rPr>
              <a:t> ensuite)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i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Dernière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étape -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vous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devez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remplir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la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feuille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qui se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trouve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derrière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l'enveloppe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,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en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indiquant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si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le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candidat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a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été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présent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/ absent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ou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si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un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candidat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à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été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 </a:t>
            </a:r>
            <a:r>
              <a:rPr lang="en-GB" sz="2000" dirty="0" err="1">
                <a:solidFill>
                  <a:srgbClr val="05377B"/>
                </a:solidFill>
                <a:latin typeface="Arial"/>
                <a:cs typeface="Arial"/>
              </a:rPr>
              <a:t>ajouté</a:t>
            </a:r>
            <a:r>
              <a:rPr lang="en-GB" sz="2000" dirty="0">
                <a:solidFill>
                  <a:srgbClr val="05377B"/>
                </a:solidFill>
                <a:latin typeface="Arial"/>
                <a:cs typeface="Arial"/>
              </a:rPr>
              <a:t>.</a:t>
            </a:r>
            <a:endParaRPr lang="en-GB" sz="2000" dirty="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i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i="1" dirty="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i="1" dirty="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i="1" dirty="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i="1" dirty="0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solidFill>
                  <a:srgbClr val="05377B"/>
                </a:solidFill>
                <a:latin typeface="Arial"/>
                <a:cs typeface="Arial"/>
              </a:rPr>
              <a:t>PENSEZ A RENDRE L’ENVELOPPE </a:t>
            </a:r>
            <a:endParaRPr lang="en-GB" sz="3200" b="1" dirty="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solidFill>
                  <a:srgbClr val="05377B"/>
                </a:solidFill>
                <a:latin typeface="Arial"/>
                <a:cs typeface="Arial"/>
              </a:rPr>
              <a:t>&amp; </a:t>
            </a:r>
            <a:r>
              <a:rPr lang="en-GB" sz="3200" b="1" dirty="0" err="1">
                <a:solidFill>
                  <a:srgbClr val="05377B"/>
                </a:solidFill>
                <a:latin typeface="Arial"/>
                <a:cs typeface="Arial"/>
              </a:rPr>
              <a:t>tous</a:t>
            </a:r>
            <a:r>
              <a:rPr lang="en-GB" sz="3200" b="1" dirty="0">
                <a:solidFill>
                  <a:srgbClr val="05377B"/>
                </a:solidFill>
                <a:latin typeface="Arial"/>
                <a:cs typeface="Arial"/>
              </a:rPr>
              <a:t> les dossiers personnels ! </a:t>
            </a:r>
            <a:endParaRPr lang="en-GB" sz="3200" b="1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solidFill>
                  <a:srgbClr val="05377B"/>
                </a:solidFill>
                <a:latin typeface="Arial"/>
                <a:cs typeface="Arial"/>
              </a:rPr>
              <a:t>-</a:t>
            </a:r>
          </a:p>
          <a:p>
            <a:pPr algn="ctr"/>
            <a:r>
              <a:rPr lang="en-GB" sz="3200" b="1" dirty="0">
                <a:solidFill>
                  <a:srgbClr val="05377B"/>
                </a:solidFill>
                <a:latin typeface="Arial"/>
                <a:cs typeface="Arial"/>
              </a:rPr>
              <a:t>Bureau des admissions (8.12) </a:t>
            </a:r>
            <a:r>
              <a:rPr lang="mr-IN" sz="3200" b="1" dirty="0">
                <a:solidFill>
                  <a:srgbClr val="05377B"/>
                </a:solidFill>
                <a:latin typeface="Arial"/>
                <a:cs typeface="Mangal"/>
              </a:rPr>
              <a:t>–</a:t>
            </a:r>
            <a:r>
              <a:rPr lang="en-GB" sz="3200" b="1" dirty="0">
                <a:solidFill>
                  <a:srgbClr val="05377B"/>
                </a:solidFill>
                <a:latin typeface="Arial"/>
                <a:cs typeface="Arial"/>
              </a:rPr>
              <a:t> Hall SUD</a:t>
            </a:r>
          </a:p>
          <a:p>
            <a:pPr marL="285750" indent="-285750" algn="ctr">
              <a:buFont typeface="Wingdings" pitchFamily="2" charset="2"/>
              <a:buChar char="ü"/>
            </a:pPr>
            <a:endParaRPr lang="en-GB" sz="24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endParaRPr lang="en-GB" sz="24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endParaRPr lang="en-GB" sz="24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endParaRPr lang="en-GB" sz="24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endParaRPr lang="en-GB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D22EF24-803B-55B2-2C60-B60D45F4C96F}"/>
              </a:ext>
            </a:extLst>
          </p:cNvPr>
          <p:cNvSpPr txBox="1"/>
          <p:nvPr/>
        </p:nvSpPr>
        <p:spPr>
          <a:xfrm>
            <a:off x="410803" y="186781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en-GB" sz="4800" b="1" i="1" err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finir</a:t>
            </a:r>
            <a:r>
              <a:rPr lang="en-GB" sz="4800" b="1" i="1">
                <a:solidFill>
                  <a:srgbClr val="002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endParaRPr lang="en-GB" sz="4000" b="1">
              <a:solidFill>
                <a:srgbClr val="002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EE239-2370-B151-387A-7F0E2400D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251" y="599671"/>
            <a:ext cx="7572914" cy="923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0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/>
          <p:cNvSpPr txBox="1"/>
          <p:nvPr/>
        </p:nvSpPr>
        <p:spPr>
          <a:xfrm>
            <a:off x="209318" y="213763"/>
            <a:ext cx="17869363" cy="2795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17"/>
              </a:lnSpc>
            </a:pPr>
            <a:r>
              <a:rPr lang="en-US" sz="4800" b="1">
                <a:solidFill>
                  <a:srgbClr val="012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GRANDE ECOLE</a:t>
            </a:r>
            <a:r>
              <a:rPr lang="fr-FR" sz="4800" b="1">
                <a:solidFill>
                  <a:srgbClr val="012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LANCER SA </a:t>
            </a:r>
          </a:p>
          <a:p>
            <a:pPr>
              <a:lnSpc>
                <a:spcPts val="8017"/>
              </a:lnSpc>
            </a:pPr>
            <a:r>
              <a:rPr lang="fr-FR" sz="4800" b="1">
                <a:solidFill>
                  <a:srgbClr val="012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CARRIERE INTERNATIONALE</a:t>
            </a:r>
            <a:r>
              <a:rPr lang="mr-IN" sz="4800" b="1">
                <a:solidFill>
                  <a:srgbClr val="012E71"/>
                </a:solidFill>
                <a:latin typeface="Arial" panose="020B0604020202020204" pitchFamily="34" charset="0"/>
              </a:rPr>
              <a:t>…</a:t>
            </a:r>
            <a:endParaRPr lang="en-US" sz="4800" b="1">
              <a:solidFill>
                <a:srgbClr val="012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057"/>
              </a:lnSpc>
            </a:pPr>
            <a:endParaRPr lang="en-US" sz="3600" b="1">
              <a:solidFill>
                <a:srgbClr val="012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453437" y="3679899"/>
            <a:ext cx="576875" cy="474005"/>
          </a:xfrm>
          <a:custGeom>
            <a:avLst/>
            <a:gdLst/>
            <a:ahLst/>
            <a:cxnLst/>
            <a:rect l="l" t="t" r="r" b="b"/>
            <a:pathLst>
              <a:path w="850017" h="606700">
                <a:moveTo>
                  <a:pt x="0" y="0"/>
                </a:moveTo>
                <a:lnTo>
                  <a:pt x="850017" y="0"/>
                </a:lnTo>
                <a:lnTo>
                  <a:pt x="850017" y="606699"/>
                </a:lnTo>
                <a:lnTo>
                  <a:pt x="0" y="6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6598310" y="5945682"/>
            <a:ext cx="610683" cy="483223"/>
          </a:xfrm>
          <a:custGeom>
            <a:avLst/>
            <a:gdLst/>
            <a:ahLst/>
            <a:cxnLst/>
            <a:rect l="l" t="t" r="r" b="b"/>
            <a:pathLst>
              <a:path w="850017" h="606700">
                <a:moveTo>
                  <a:pt x="0" y="0"/>
                </a:moveTo>
                <a:lnTo>
                  <a:pt x="850017" y="0"/>
                </a:lnTo>
                <a:lnTo>
                  <a:pt x="850017" y="606699"/>
                </a:lnTo>
                <a:lnTo>
                  <a:pt x="0" y="6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209318" y="2376531"/>
            <a:ext cx="2491056" cy="268755"/>
          </a:xfrm>
          <a:custGeom>
            <a:avLst/>
            <a:gdLst/>
            <a:ahLst/>
            <a:cxnLst/>
            <a:rect l="l" t="t" r="r" b="b"/>
            <a:pathLst>
              <a:path w="4340574" h="284110">
                <a:moveTo>
                  <a:pt x="0" y="0"/>
                </a:moveTo>
                <a:lnTo>
                  <a:pt x="4340574" y="0"/>
                </a:lnTo>
                <a:lnTo>
                  <a:pt x="4340574" y="284110"/>
                </a:lnTo>
                <a:lnTo>
                  <a:pt x="0" y="284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569234" y="7927979"/>
            <a:ext cx="1714020" cy="1183410"/>
          </a:xfrm>
          <a:custGeom>
            <a:avLst/>
            <a:gdLst/>
            <a:ahLst/>
            <a:cxnLst/>
            <a:rect l="l" t="t" r="r" b="b"/>
            <a:pathLst>
              <a:path w="2329406" h="1608291">
                <a:moveTo>
                  <a:pt x="0" y="0"/>
                </a:moveTo>
                <a:lnTo>
                  <a:pt x="2329407" y="0"/>
                </a:lnTo>
                <a:lnTo>
                  <a:pt x="2329407" y="1608291"/>
                </a:lnTo>
                <a:lnTo>
                  <a:pt x="0" y="1608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384912" y="7784049"/>
            <a:ext cx="2666981" cy="1327340"/>
          </a:xfrm>
          <a:custGeom>
            <a:avLst/>
            <a:gdLst/>
            <a:ahLst/>
            <a:cxnLst/>
            <a:rect l="l" t="t" r="r" b="b"/>
            <a:pathLst>
              <a:path w="3058990" h="1522440">
                <a:moveTo>
                  <a:pt x="0" y="0"/>
                </a:moveTo>
                <a:lnTo>
                  <a:pt x="3058990" y="0"/>
                </a:lnTo>
                <a:lnTo>
                  <a:pt x="3058990" y="1522441"/>
                </a:lnTo>
                <a:lnTo>
                  <a:pt x="0" y="1522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5338" b="-1192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5503868" y="7927979"/>
            <a:ext cx="2181818" cy="1456697"/>
          </a:xfrm>
          <a:custGeom>
            <a:avLst/>
            <a:gdLst/>
            <a:ahLst/>
            <a:cxnLst/>
            <a:rect l="l" t="t" r="r" b="b"/>
            <a:pathLst>
              <a:path w="2499402" h="1668733">
                <a:moveTo>
                  <a:pt x="0" y="0"/>
                </a:moveTo>
                <a:lnTo>
                  <a:pt x="2499402" y="0"/>
                </a:lnTo>
                <a:lnTo>
                  <a:pt x="2499402" y="1668733"/>
                </a:lnTo>
                <a:lnTo>
                  <a:pt x="0" y="1668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2523" r="-133565" b="-10000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3213321" y="8013232"/>
            <a:ext cx="2181818" cy="1133036"/>
          </a:xfrm>
          <a:custGeom>
            <a:avLst/>
            <a:gdLst/>
            <a:ahLst/>
            <a:cxnLst/>
            <a:rect l="l" t="t" r="r" b="b"/>
            <a:pathLst>
              <a:path w="2557306" h="1328030">
                <a:moveTo>
                  <a:pt x="0" y="0"/>
                </a:moveTo>
                <a:lnTo>
                  <a:pt x="2557306" y="0"/>
                </a:lnTo>
                <a:lnTo>
                  <a:pt x="2557306" y="1328030"/>
                </a:lnTo>
                <a:lnTo>
                  <a:pt x="0" y="13280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84856" t="-15130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981808" y="4297114"/>
            <a:ext cx="16227185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0"/>
              </a:lnSpc>
              <a:spcBef>
                <a:spcPct val="0"/>
              </a:spcBef>
            </a:pPr>
            <a:r>
              <a:rPr lang="en-US" sz="2800">
                <a:solidFill>
                  <a:srgbClr val="012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 MISSION EST DE FORMER NOS ÉTUDIANTS AU DÉVELOPPEMENT INTERNATIONAL, DANS LE RESPECT DE L’ÉTHIQUE, DE LA DIVERSITÉ ET DES CULTURES, ET DE LES PRÉPARER </a:t>
            </a:r>
            <a:r>
              <a:rPr lang="en-US" sz="2800" err="1">
                <a:solidFill>
                  <a:srgbClr val="012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800">
                <a:solidFill>
                  <a:srgbClr val="012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INTÉGRER AVEC SUCCÈS LE MARCHÉ DU TRAVAIL EN TANT QUE CITOYENS ENGAGÉS DE L’ÉCONOMIE MONDIALE.</a:t>
            </a:r>
          </a:p>
        </p:txBody>
      </p:sp>
      <p:sp>
        <p:nvSpPr>
          <p:cNvPr id="14" name="Freeform 4"/>
          <p:cNvSpPr/>
          <p:nvPr/>
        </p:nvSpPr>
        <p:spPr>
          <a:xfrm>
            <a:off x="4664784" y="8199820"/>
            <a:ext cx="1952294" cy="628447"/>
          </a:xfrm>
          <a:custGeom>
            <a:avLst/>
            <a:gdLst/>
            <a:ahLst/>
            <a:cxnLst/>
            <a:rect l="l" t="t" r="r" b="b"/>
            <a:pathLst>
              <a:path w="2531937" h="815035">
                <a:moveTo>
                  <a:pt x="0" y="0"/>
                </a:moveTo>
                <a:lnTo>
                  <a:pt x="2531937" y="0"/>
                </a:lnTo>
                <a:lnTo>
                  <a:pt x="2531937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42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7"/>
          <p:cNvSpPr/>
          <p:nvPr/>
        </p:nvSpPr>
        <p:spPr>
          <a:xfrm>
            <a:off x="7046680" y="7996647"/>
            <a:ext cx="1048010" cy="1048010"/>
          </a:xfrm>
          <a:custGeom>
            <a:avLst/>
            <a:gdLst/>
            <a:ahLst/>
            <a:cxnLst/>
            <a:rect l="l" t="t" r="r" b="b"/>
            <a:pathLst>
              <a:path w="1309617" h="1309617">
                <a:moveTo>
                  <a:pt x="0" y="0"/>
                </a:moveTo>
                <a:lnTo>
                  <a:pt x="1309617" y="0"/>
                </a:lnTo>
                <a:lnTo>
                  <a:pt x="1309617" y="1309618"/>
                </a:lnTo>
                <a:lnTo>
                  <a:pt x="0" y="13096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8"/>
          <p:cNvSpPr/>
          <p:nvPr/>
        </p:nvSpPr>
        <p:spPr>
          <a:xfrm>
            <a:off x="548620" y="7726316"/>
            <a:ext cx="1309618" cy="1419740"/>
          </a:xfrm>
          <a:custGeom>
            <a:avLst/>
            <a:gdLst/>
            <a:ahLst/>
            <a:cxnLst/>
            <a:rect l="l" t="t" r="r" b="b"/>
            <a:pathLst>
              <a:path w="2047683" h="2219866">
                <a:moveTo>
                  <a:pt x="0" y="0"/>
                </a:moveTo>
                <a:lnTo>
                  <a:pt x="2047683" y="0"/>
                </a:lnTo>
                <a:lnTo>
                  <a:pt x="2047683" y="2219865"/>
                </a:lnTo>
                <a:lnTo>
                  <a:pt x="0" y="22198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8866" r="-4626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9"/>
          <p:cNvSpPr/>
          <p:nvPr/>
        </p:nvSpPr>
        <p:spPr>
          <a:xfrm>
            <a:off x="2117150" y="8013232"/>
            <a:ext cx="2137655" cy="938043"/>
          </a:xfrm>
          <a:custGeom>
            <a:avLst/>
            <a:gdLst/>
            <a:ahLst/>
            <a:cxnLst/>
            <a:rect l="l" t="t" r="r" b="b"/>
            <a:pathLst>
              <a:path w="2582611" h="1133298">
                <a:moveTo>
                  <a:pt x="0" y="0"/>
                </a:moveTo>
                <a:lnTo>
                  <a:pt x="2582612" y="0"/>
                </a:lnTo>
                <a:lnTo>
                  <a:pt x="2582612" y="1133298"/>
                </a:lnTo>
                <a:lnTo>
                  <a:pt x="0" y="1133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3"/>
          <p:cNvSpPr/>
          <p:nvPr/>
        </p:nvSpPr>
        <p:spPr>
          <a:xfrm>
            <a:off x="981808" y="1411366"/>
            <a:ext cx="6550702" cy="687153"/>
          </a:xfrm>
          <a:custGeom>
            <a:avLst/>
            <a:gdLst/>
            <a:ahLst/>
            <a:cxnLst/>
            <a:rect l="l" t="t" r="r" b="b"/>
            <a:pathLst>
              <a:path w="8898291" h="2054696">
                <a:moveTo>
                  <a:pt x="0" y="0"/>
                </a:moveTo>
                <a:lnTo>
                  <a:pt x="8898292" y="0"/>
                </a:lnTo>
                <a:lnTo>
                  <a:pt x="8898292" y="2054696"/>
                </a:lnTo>
                <a:lnTo>
                  <a:pt x="0" y="2054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5763324" cy="10287000"/>
          </a:xfrm>
          <a:custGeom>
            <a:avLst/>
            <a:gdLst/>
            <a:ahLst/>
            <a:cxnLst/>
            <a:rect l="l" t="t" r="r" b="b"/>
            <a:pathLst>
              <a:path w="5763324" h="10287000">
                <a:moveTo>
                  <a:pt x="0" y="0"/>
                </a:moveTo>
                <a:lnTo>
                  <a:pt x="5763324" y="0"/>
                </a:lnTo>
                <a:lnTo>
                  <a:pt x="57633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607" r="-4912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763324" y="9542526"/>
            <a:ext cx="12524676" cy="744474"/>
          </a:xfrm>
          <a:custGeom>
            <a:avLst/>
            <a:gdLst/>
            <a:ahLst/>
            <a:cxnLst/>
            <a:rect l="l" t="t" r="r" b="b"/>
            <a:pathLst>
              <a:path w="12524676" h="744474">
                <a:moveTo>
                  <a:pt x="0" y="0"/>
                </a:moveTo>
                <a:lnTo>
                  <a:pt x="12524676" y="0"/>
                </a:lnTo>
                <a:lnTo>
                  <a:pt x="12524676" y="744474"/>
                </a:lnTo>
                <a:lnTo>
                  <a:pt x="0" y="74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9607474" y="471425"/>
            <a:ext cx="8026717" cy="690412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2"/>
                </a:lnTo>
                <a:lnTo>
                  <a:pt x="0" y="6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6340839" y="344146"/>
            <a:ext cx="11527436" cy="755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75"/>
              </a:lnSpc>
            </a:pPr>
            <a:r>
              <a:rPr lang="en-US" sz="48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BATIR</a:t>
            </a:r>
            <a:r>
              <a:rPr lang="en-US" sz="4554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PARCOURS PERSONNALISE</a:t>
            </a:r>
          </a:p>
        </p:txBody>
      </p:sp>
      <p:sp>
        <p:nvSpPr>
          <p:cNvPr id="8" name="Freeform 8"/>
          <p:cNvSpPr/>
          <p:nvPr/>
        </p:nvSpPr>
        <p:spPr>
          <a:xfrm>
            <a:off x="14920888" y="9542526"/>
            <a:ext cx="1665440" cy="744474"/>
          </a:xfrm>
          <a:custGeom>
            <a:avLst/>
            <a:gdLst/>
            <a:ahLst/>
            <a:cxnLst/>
            <a:rect l="l" t="t" r="r" b="b"/>
            <a:pathLst>
              <a:path w="1665440" h="744474">
                <a:moveTo>
                  <a:pt x="0" y="0"/>
                </a:moveTo>
                <a:lnTo>
                  <a:pt x="1665441" y="0"/>
                </a:lnTo>
                <a:lnTo>
                  <a:pt x="1665441" y="744474"/>
                </a:lnTo>
                <a:lnTo>
                  <a:pt x="0" y="744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0" t="-865" b="-86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35AA64-D0A9-F60F-F16E-F2220A2B72F5}"/>
              </a:ext>
            </a:extLst>
          </p:cNvPr>
          <p:cNvSpPr txBox="1"/>
          <p:nvPr/>
        </p:nvSpPr>
        <p:spPr>
          <a:xfrm>
            <a:off x="7254392" y="3277641"/>
            <a:ext cx="10883068" cy="18805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>
                <a:solidFill>
                  <a:srgbClr val="002060"/>
                </a:solidFill>
                <a:latin typeface="Arial"/>
                <a:cs typeface="Arial"/>
              </a:rPr>
              <a:t>Cursus International Business</a:t>
            </a:r>
            <a:endParaRPr lang="fr-FR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b="1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fr-FR" sz="2800" b="1">
                <a:solidFill>
                  <a:srgbClr val="002060"/>
                </a:solidFill>
                <a:latin typeface="Arial"/>
                <a:cs typeface="Arial"/>
              </a:rPr>
              <a:t>Cursus International Business trilingue </a:t>
            </a:r>
            <a:r>
              <a:rPr lang="fr-FR" sz="2800">
                <a:solidFill>
                  <a:srgbClr val="002060"/>
                </a:solidFill>
                <a:latin typeface="Arial"/>
                <a:cs typeface="Arial"/>
              </a:rPr>
              <a:t>anglais / français / espagnol  ou anglais / français / allemand (triple diplôme Berlin)</a:t>
            </a:r>
            <a:endParaRPr lang="fr-FR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E596F9-4FA4-F6D4-6391-FD95285A1C1E}"/>
              </a:ext>
            </a:extLst>
          </p:cNvPr>
          <p:cNvSpPr txBox="1"/>
          <p:nvPr/>
        </p:nvSpPr>
        <p:spPr>
          <a:xfrm>
            <a:off x="7259128" y="5491914"/>
            <a:ext cx="7195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Cursus Sciences Politiques Internationales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D39D87-68D1-AA8E-04EA-98049939ADA6}"/>
              </a:ext>
            </a:extLst>
          </p:cNvPr>
          <p:cNvSpPr txBox="1"/>
          <p:nvPr/>
        </p:nvSpPr>
        <p:spPr>
          <a:xfrm>
            <a:off x="7254390" y="6887111"/>
            <a:ext cx="1088307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Cursus Expert</a:t>
            </a:r>
          </a:p>
          <a:p>
            <a:r>
              <a:rPr lang="fr-FR" sz="2800">
                <a:solidFill>
                  <a:srgbClr val="002060"/>
                </a:solidFill>
                <a:latin typeface="Arial"/>
                <a:cs typeface="Arial"/>
              </a:rPr>
              <a:t>Cours spécificités grandes régions du monde</a:t>
            </a:r>
          </a:p>
          <a:p>
            <a:r>
              <a:rPr lang="fr-FR" sz="2800">
                <a:solidFill>
                  <a:srgbClr val="002060"/>
                </a:solidFill>
                <a:latin typeface="Arial"/>
                <a:cs typeface="Arial"/>
              </a:rPr>
              <a:t>Summer </a:t>
            </a:r>
            <a:r>
              <a:rPr lang="fr-FR" sz="2800" err="1">
                <a:solidFill>
                  <a:srgbClr val="002060"/>
                </a:solidFill>
                <a:latin typeface="Arial"/>
                <a:cs typeface="Arial"/>
              </a:rPr>
              <a:t>School</a:t>
            </a:r>
            <a:r>
              <a:rPr lang="fr-FR" sz="2800">
                <a:solidFill>
                  <a:srgbClr val="002060"/>
                </a:solidFill>
                <a:latin typeface="Arial"/>
                <a:cs typeface="Arial"/>
              </a:rPr>
              <a:t> America / Asia / Europe en fin de 1ère année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619499B-F931-CBD6-D160-41EEE833FBDE}"/>
              </a:ext>
            </a:extLst>
          </p:cNvPr>
          <p:cNvSpPr txBox="1"/>
          <p:nvPr/>
        </p:nvSpPr>
        <p:spPr>
          <a:xfrm>
            <a:off x="6659183" y="1816282"/>
            <a:ext cx="9144000" cy="80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375"/>
              </a:lnSpc>
            </a:pPr>
            <a:r>
              <a:rPr lang="en-US" sz="32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CURSUS DE LA 1ÈRE À LA 3ÈME ANNEE</a:t>
            </a:r>
          </a:p>
        </p:txBody>
      </p:sp>
      <p:pic>
        <p:nvPicPr>
          <p:cNvPr id="15" name="Graphique 14" descr="Globe terrestre : Amériques avec un remplissage uni">
            <a:extLst>
              <a:ext uri="{FF2B5EF4-FFF2-40B4-BE49-F238E27FC236}">
                <a16:creationId xmlns:a16="http://schemas.microsoft.com/office/drawing/2014/main" id="{D38BFFD4-27DE-5CC5-73DD-6DA1369A3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9070" y="3750381"/>
            <a:ext cx="914400" cy="914400"/>
          </a:xfrm>
          <a:prstGeom prst="rect">
            <a:avLst/>
          </a:prstGeom>
        </p:spPr>
      </p:pic>
      <p:pic>
        <p:nvPicPr>
          <p:cNvPr id="17" name="Graphique 16" descr="Réseau utilisateur contour">
            <a:extLst>
              <a:ext uri="{FF2B5EF4-FFF2-40B4-BE49-F238E27FC236}">
                <a16:creationId xmlns:a16="http://schemas.microsoft.com/office/drawing/2014/main" id="{499868F2-C330-A1E3-B4D3-5BE255D508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69070" y="5501967"/>
            <a:ext cx="914400" cy="914400"/>
          </a:xfrm>
          <a:prstGeom prst="rect">
            <a:avLst/>
          </a:prstGeom>
        </p:spPr>
      </p:pic>
      <p:pic>
        <p:nvPicPr>
          <p:cNvPr id="19" name="Graphique 18" descr="Avion contour">
            <a:extLst>
              <a:ext uri="{FF2B5EF4-FFF2-40B4-BE49-F238E27FC236}">
                <a16:creationId xmlns:a16="http://schemas.microsoft.com/office/drawing/2014/main" id="{D94E92D6-450E-A20E-A3FA-FB4C81588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9070" y="6887111"/>
            <a:ext cx="914400" cy="914400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DFD25C76-1336-482C-F1D9-52F2F728EBA3}"/>
              </a:ext>
            </a:extLst>
          </p:cNvPr>
          <p:cNvSpPr/>
          <p:nvPr/>
        </p:nvSpPr>
        <p:spPr>
          <a:xfrm>
            <a:off x="6328055" y="1337088"/>
            <a:ext cx="2491056" cy="268755"/>
          </a:xfrm>
          <a:custGeom>
            <a:avLst/>
            <a:gdLst/>
            <a:ahLst/>
            <a:cxnLst/>
            <a:rect l="l" t="t" r="r" b="b"/>
            <a:pathLst>
              <a:path w="4340574" h="284110">
                <a:moveTo>
                  <a:pt x="0" y="0"/>
                </a:moveTo>
                <a:lnTo>
                  <a:pt x="4340574" y="0"/>
                </a:lnTo>
                <a:lnTo>
                  <a:pt x="4340574" y="284110"/>
                </a:lnTo>
                <a:lnTo>
                  <a:pt x="0" y="284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6B59A3EB-CD80-48F1-6F69-C520CFE07703}"/>
              </a:ext>
            </a:extLst>
          </p:cNvPr>
          <p:cNvGrpSpPr/>
          <p:nvPr/>
        </p:nvGrpSpPr>
        <p:grpSpPr>
          <a:xfrm>
            <a:off x="9081979" y="5764329"/>
            <a:ext cx="7715214" cy="1576574"/>
            <a:chOff x="0" y="0"/>
            <a:chExt cx="11089738" cy="439996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741C848-C172-0677-E9E8-AAADA1C02A38}"/>
                </a:ext>
              </a:extLst>
            </p:cNvPr>
            <p:cNvSpPr/>
            <p:nvPr/>
          </p:nvSpPr>
          <p:spPr>
            <a:xfrm>
              <a:off x="0" y="0"/>
              <a:ext cx="11089738" cy="4399960"/>
            </a:xfrm>
            <a:custGeom>
              <a:avLst/>
              <a:gdLst/>
              <a:ahLst/>
              <a:cxnLst/>
              <a:rect l="l" t="t" r="r" b="b"/>
              <a:pathLst>
                <a:path w="11089738" h="4399960">
                  <a:moveTo>
                    <a:pt x="0" y="0"/>
                  </a:moveTo>
                  <a:lnTo>
                    <a:pt x="11089738" y="0"/>
                  </a:lnTo>
                  <a:lnTo>
                    <a:pt x="11089738" y="4399960"/>
                  </a:lnTo>
                  <a:lnTo>
                    <a:pt x="0" y="4399960"/>
                  </a:lnTo>
                  <a:close/>
                </a:path>
              </a:pathLst>
            </a:custGeom>
            <a:solidFill>
              <a:srgbClr val="012E71">
                <a:alpha val="49804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E40FFB17-0D34-524A-F906-DF72FE735258}"/>
              </a:ext>
            </a:extLst>
          </p:cNvPr>
          <p:cNvGrpSpPr/>
          <p:nvPr/>
        </p:nvGrpSpPr>
        <p:grpSpPr>
          <a:xfrm>
            <a:off x="9081979" y="1937438"/>
            <a:ext cx="7715214" cy="2313482"/>
            <a:chOff x="0" y="0"/>
            <a:chExt cx="11089738" cy="439996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AFF33A3-4A1F-99A9-0AC2-BD8AB77F6F39}"/>
                </a:ext>
              </a:extLst>
            </p:cNvPr>
            <p:cNvSpPr/>
            <p:nvPr/>
          </p:nvSpPr>
          <p:spPr>
            <a:xfrm>
              <a:off x="0" y="0"/>
              <a:ext cx="11089738" cy="4399960"/>
            </a:xfrm>
            <a:custGeom>
              <a:avLst/>
              <a:gdLst/>
              <a:ahLst/>
              <a:cxnLst/>
              <a:rect l="l" t="t" r="r" b="b"/>
              <a:pathLst>
                <a:path w="11089738" h="4399960">
                  <a:moveTo>
                    <a:pt x="0" y="0"/>
                  </a:moveTo>
                  <a:lnTo>
                    <a:pt x="11089738" y="0"/>
                  </a:lnTo>
                  <a:lnTo>
                    <a:pt x="11089738" y="4399960"/>
                  </a:lnTo>
                  <a:lnTo>
                    <a:pt x="0" y="4399960"/>
                  </a:lnTo>
                  <a:close/>
                </a:path>
              </a:pathLst>
            </a:custGeom>
            <a:solidFill>
              <a:srgbClr val="012E71">
                <a:alpha val="49804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7681141" cy="10549123"/>
          </a:xfrm>
          <a:custGeom>
            <a:avLst/>
            <a:gdLst/>
            <a:ahLst/>
            <a:cxnLst/>
            <a:rect l="l" t="t" r="r" b="b"/>
            <a:pathLst>
              <a:path w="7681141" h="10549123">
                <a:moveTo>
                  <a:pt x="0" y="0"/>
                </a:moveTo>
                <a:lnTo>
                  <a:pt x="7681141" y="0"/>
                </a:lnTo>
                <a:lnTo>
                  <a:pt x="7681141" y="10549123"/>
                </a:lnTo>
                <a:lnTo>
                  <a:pt x="0" y="10549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43" r="-6696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7681141" y="9656522"/>
            <a:ext cx="10606859" cy="630478"/>
          </a:xfrm>
          <a:custGeom>
            <a:avLst/>
            <a:gdLst/>
            <a:ahLst/>
            <a:cxnLst/>
            <a:rect l="l" t="t" r="r" b="b"/>
            <a:pathLst>
              <a:path w="10606859" h="630478">
                <a:moveTo>
                  <a:pt x="0" y="0"/>
                </a:moveTo>
                <a:lnTo>
                  <a:pt x="10606859" y="0"/>
                </a:lnTo>
                <a:lnTo>
                  <a:pt x="10606859" y="630478"/>
                </a:lnTo>
                <a:lnTo>
                  <a:pt x="0" y="63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607449" y="641102"/>
            <a:ext cx="6313162" cy="482096"/>
          </a:xfrm>
          <a:custGeom>
            <a:avLst/>
            <a:gdLst/>
            <a:ahLst/>
            <a:cxnLst/>
            <a:rect l="l" t="t" r="r" b="b"/>
            <a:pathLst>
              <a:path w="6313162" h="482096">
                <a:moveTo>
                  <a:pt x="0" y="0"/>
                </a:moveTo>
                <a:lnTo>
                  <a:pt x="6313162" y="0"/>
                </a:lnTo>
                <a:lnTo>
                  <a:pt x="6313162" y="482096"/>
                </a:lnTo>
                <a:lnTo>
                  <a:pt x="0" y="48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8168588" y="400492"/>
            <a:ext cx="10668000" cy="759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75"/>
              </a:lnSpc>
            </a:pPr>
            <a:r>
              <a:rPr lang="en-US" sz="48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CHOISIR SON CYCLE MASTER</a:t>
            </a:r>
          </a:p>
        </p:txBody>
      </p:sp>
      <p:sp>
        <p:nvSpPr>
          <p:cNvPr id="8" name="Freeform 8"/>
          <p:cNvSpPr/>
          <p:nvPr/>
        </p:nvSpPr>
        <p:spPr>
          <a:xfrm>
            <a:off x="15495109" y="9659436"/>
            <a:ext cx="1425502" cy="627564"/>
          </a:xfrm>
          <a:custGeom>
            <a:avLst/>
            <a:gdLst/>
            <a:ahLst/>
            <a:cxnLst/>
            <a:rect l="l" t="t" r="r" b="b"/>
            <a:pathLst>
              <a:path w="1425502" h="627564">
                <a:moveTo>
                  <a:pt x="0" y="0"/>
                </a:moveTo>
                <a:lnTo>
                  <a:pt x="1425502" y="0"/>
                </a:lnTo>
                <a:lnTo>
                  <a:pt x="1425502" y="627564"/>
                </a:lnTo>
                <a:lnTo>
                  <a:pt x="0" y="627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5" t="-504" b="-504"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9" name="Picture 8" descr="Sup de pub - OMNES Education">
            <a:extLst>
              <a:ext uri="{FF2B5EF4-FFF2-40B4-BE49-F238E27FC236}">
                <a16:creationId xmlns:a16="http://schemas.microsoft.com/office/drawing/2014/main" id="{4E5BED61-FC38-C551-9FF6-0857BF265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4262" y="7623367"/>
            <a:ext cx="2615349" cy="672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2B21D2-9E17-A0F7-37AD-CF4A8A88E1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67" b="50415"/>
          <a:stretch/>
        </p:blipFill>
        <p:spPr>
          <a:xfrm>
            <a:off x="14469690" y="8088858"/>
            <a:ext cx="2965823" cy="1099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B502D6-55F8-1617-83F8-BAC1CC0F7F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17" t="1" r="3984" b="49511"/>
          <a:stretch/>
        </p:blipFill>
        <p:spPr>
          <a:xfrm>
            <a:off x="9081979" y="8171387"/>
            <a:ext cx="3636433" cy="1223012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7938151" y="5921376"/>
            <a:ext cx="10092838" cy="1212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DOUBLES DIPLOMES 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TRANSDISCIPLINAIRES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BB1EDA-B1F9-4D3D-5FA5-7CF14BFE3B4F}"/>
              </a:ext>
            </a:extLst>
          </p:cNvPr>
          <p:cNvSpPr txBox="1"/>
          <p:nvPr/>
        </p:nvSpPr>
        <p:spPr>
          <a:xfrm>
            <a:off x="8228927" y="1998345"/>
            <a:ext cx="9421318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SPECIALISATIONS </a:t>
            </a:r>
          </a:p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CLASSIQUE OU ALTERNANCE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(1, 2 OU 3 ANS)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68F89C-5B8D-38AB-F854-36A08336C63E}"/>
              </a:ext>
            </a:extLst>
          </p:cNvPr>
          <p:cNvSpPr txBox="1"/>
          <p:nvPr/>
        </p:nvSpPr>
        <p:spPr>
          <a:xfrm>
            <a:off x="8305320" y="4513044"/>
            <a:ext cx="9421318" cy="78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375"/>
              </a:lnSpc>
            </a:pPr>
            <a:r>
              <a:rPr lang="en-US" sz="2800" b="1" err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endParaRPr lang="en-US" sz="1800" b="1">
              <a:solidFill>
                <a:srgbClr val="0D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D668A084-69C7-DDA1-7489-9DEAA32004AA}"/>
              </a:ext>
            </a:extLst>
          </p:cNvPr>
          <p:cNvSpPr/>
          <p:nvPr/>
        </p:nvSpPr>
        <p:spPr>
          <a:xfrm>
            <a:off x="15646338" y="2178301"/>
            <a:ext cx="2530752" cy="1591340"/>
          </a:xfrm>
          <a:prstGeom prst="leftArrow">
            <a:avLst/>
          </a:prstGeom>
          <a:solidFill>
            <a:srgbClr val="0537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latin typeface="Arial"/>
                <a:cs typeface="Arial"/>
              </a:rPr>
              <a:t>Pas de quota sur les spés Masters</a:t>
            </a:r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48481" y="640836"/>
            <a:ext cx="5769042" cy="574076"/>
          </a:xfrm>
          <a:custGeom>
            <a:avLst/>
            <a:gdLst/>
            <a:ahLst/>
            <a:cxnLst/>
            <a:rect l="l" t="t" r="r" b="b"/>
            <a:pathLst>
              <a:path w="7517663" h="574076">
                <a:moveTo>
                  <a:pt x="0" y="0"/>
                </a:moveTo>
                <a:lnTo>
                  <a:pt x="7517663" y="0"/>
                </a:lnTo>
                <a:lnTo>
                  <a:pt x="7517663" y="574076"/>
                </a:lnTo>
                <a:lnTo>
                  <a:pt x="0" y="574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548480" y="399976"/>
            <a:ext cx="17572318" cy="806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22"/>
              </a:lnSpc>
            </a:pPr>
            <a:r>
              <a:rPr lang="en-US" sz="48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DEVENIR TRILINGUE</a:t>
            </a:r>
          </a:p>
        </p:txBody>
      </p:sp>
      <p:sp>
        <p:nvSpPr>
          <p:cNvPr id="2" name="Freeform 2"/>
          <p:cNvSpPr/>
          <p:nvPr/>
        </p:nvSpPr>
        <p:spPr>
          <a:xfrm>
            <a:off x="548480" y="2539085"/>
            <a:ext cx="13765795" cy="5435389"/>
          </a:xfrm>
          <a:custGeom>
            <a:avLst/>
            <a:gdLst/>
            <a:ahLst/>
            <a:cxnLst/>
            <a:rect l="l" t="t" r="r" b="b"/>
            <a:pathLst>
              <a:path w="13765795" h="5435389">
                <a:moveTo>
                  <a:pt x="0" y="0"/>
                </a:moveTo>
                <a:lnTo>
                  <a:pt x="13765796" y="0"/>
                </a:lnTo>
                <a:lnTo>
                  <a:pt x="13765796" y="5435389"/>
                </a:lnTo>
                <a:lnTo>
                  <a:pt x="0" y="5435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77" t="-4127" r="-207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48480" y="1447532"/>
            <a:ext cx="2724210" cy="244332"/>
          </a:xfrm>
          <a:custGeom>
            <a:avLst/>
            <a:gdLst/>
            <a:ahLst/>
            <a:cxnLst/>
            <a:rect l="l" t="t" r="r" b="b"/>
            <a:pathLst>
              <a:path w="4638953" h="303641">
                <a:moveTo>
                  <a:pt x="0" y="0"/>
                </a:moveTo>
                <a:lnTo>
                  <a:pt x="4638952" y="0"/>
                </a:lnTo>
                <a:lnTo>
                  <a:pt x="4638952" y="303640"/>
                </a:lnTo>
                <a:lnTo>
                  <a:pt x="0" y="30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0" y="9199951"/>
            <a:ext cx="18288000" cy="1087049"/>
          </a:xfrm>
          <a:custGeom>
            <a:avLst/>
            <a:gdLst/>
            <a:ahLst/>
            <a:cxnLst/>
            <a:rect l="l" t="t" r="r" b="b"/>
            <a:pathLst>
              <a:path w="18288000" h="1087049">
                <a:moveTo>
                  <a:pt x="0" y="0"/>
                </a:moveTo>
                <a:lnTo>
                  <a:pt x="18288000" y="0"/>
                </a:lnTo>
                <a:lnTo>
                  <a:pt x="18288000" y="1087049"/>
                </a:lnTo>
                <a:lnTo>
                  <a:pt x="0" y="10870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3627192" y="9258300"/>
            <a:ext cx="2179262" cy="1028700"/>
          </a:xfrm>
          <a:custGeom>
            <a:avLst/>
            <a:gdLst/>
            <a:ahLst/>
            <a:cxnLst/>
            <a:rect l="l" t="t" r="r" b="b"/>
            <a:pathLst>
              <a:path w="2179262" h="1028700">
                <a:moveTo>
                  <a:pt x="0" y="0"/>
                </a:moveTo>
                <a:lnTo>
                  <a:pt x="2179263" y="0"/>
                </a:lnTo>
                <a:lnTo>
                  <a:pt x="2179263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67" t="-501" r="-33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C36C504C-4F1C-6DB5-30C6-797DFCBEEC11}"/>
              </a:ext>
            </a:extLst>
          </p:cNvPr>
          <p:cNvSpPr/>
          <p:nvPr/>
        </p:nvSpPr>
        <p:spPr>
          <a:xfrm>
            <a:off x="14314275" y="2598304"/>
            <a:ext cx="3447738" cy="2325422"/>
          </a:xfrm>
          <a:prstGeom prst="leftArrow">
            <a:avLst/>
          </a:prstGeom>
          <a:solidFill>
            <a:srgbClr val="0537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latin typeface="Arial" panose="020B0604020202020204" pitchFamily="34" charset="0"/>
                <a:cs typeface="Arial" panose="020B0604020202020204" pitchFamily="34" charset="0"/>
              </a:rPr>
              <a:t>Je peux démarrer une nouvelle LV2 niveau débutant</a:t>
            </a: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65866822-CA08-58C4-972F-DDF8EE856373}"/>
              </a:ext>
            </a:extLst>
          </p:cNvPr>
          <p:cNvSpPr/>
          <p:nvPr/>
        </p:nvSpPr>
        <p:spPr>
          <a:xfrm>
            <a:off x="14303029" y="5536464"/>
            <a:ext cx="3470231" cy="2325422"/>
          </a:xfrm>
          <a:prstGeom prst="leftArrow">
            <a:avLst/>
          </a:prstGeom>
          <a:solidFill>
            <a:srgbClr val="0537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peux garder ma LV2 et démarrer une LV3</a:t>
            </a:r>
          </a:p>
          <a:p>
            <a:pPr algn="ctr"/>
            <a:endParaRPr lang="fr-FR">
              <a:solidFill>
                <a:srgbClr val="05377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516" y="3058379"/>
            <a:ext cx="6891044" cy="3720280"/>
          </a:xfrm>
          <a:custGeom>
            <a:avLst/>
            <a:gdLst/>
            <a:ahLst/>
            <a:cxnLst/>
            <a:rect l="l" t="t" r="r" b="b"/>
            <a:pathLst>
              <a:path w="11841883" h="6441024">
                <a:moveTo>
                  <a:pt x="0" y="0"/>
                </a:moveTo>
                <a:lnTo>
                  <a:pt x="11841882" y="0"/>
                </a:lnTo>
                <a:lnTo>
                  <a:pt x="11841882" y="6441024"/>
                </a:lnTo>
                <a:lnTo>
                  <a:pt x="0" y="644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12E71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0" y="9199951"/>
            <a:ext cx="18288000" cy="1087049"/>
          </a:xfrm>
          <a:custGeom>
            <a:avLst/>
            <a:gdLst/>
            <a:ahLst/>
            <a:cxnLst/>
            <a:rect l="l" t="t" r="r" b="b"/>
            <a:pathLst>
              <a:path w="18288000" h="1087049">
                <a:moveTo>
                  <a:pt x="0" y="0"/>
                </a:moveTo>
                <a:lnTo>
                  <a:pt x="18288000" y="0"/>
                </a:lnTo>
                <a:lnTo>
                  <a:pt x="18288000" y="1087049"/>
                </a:lnTo>
                <a:lnTo>
                  <a:pt x="0" y="10870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2968052" y="1511434"/>
            <a:ext cx="8919148" cy="863520"/>
          </a:xfrm>
          <a:custGeom>
            <a:avLst/>
            <a:gdLst/>
            <a:ahLst/>
            <a:cxnLst/>
            <a:rect l="l" t="t" r="r" b="b"/>
            <a:pathLst>
              <a:path w="14363012" h="1096812">
                <a:moveTo>
                  <a:pt x="0" y="0"/>
                </a:moveTo>
                <a:lnTo>
                  <a:pt x="14363012" y="0"/>
                </a:lnTo>
                <a:lnTo>
                  <a:pt x="14363012" y="1096812"/>
                </a:lnTo>
                <a:lnTo>
                  <a:pt x="0" y="109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488698" y="389142"/>
            <a:ext cx="14552414" cy="176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>
                <a:solidFill>
                  <a:srgbClr val="003060"/>
                </a:solidFill>
                <a:latin typeface="Arial"/>
                <a:cs typeface="Arial"/>
              </a:rPr>
              <a:t>EXPERIMENTER L’INTERNATIONAL : </a:t>
            </a:r>
            <a:endParaRPr lang="en-US" sz="4800" b="1">
              <a:solidFill>
                <a:srgbClr val="003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7279"/>
              </a:lnSpc>
            </a:pPr>
            <a:r>
              <a:rPr lang="en-US" sz="4800" b="1">
                <a:solidFill>
                  <a:srgbClr val="003060"/>
                </a:solidFill>
                <a:latin typeface="Arial"/>
                <a:cs typeface="Arial"/>
              </a:rPr>
              <a:t>DE 1 A 4 SEMESTRES D’ETUDES</a:t>
            </a:r>
          </a:p>
        </p:txBody>
      </p:sp>
      <p:sp>
        <p:nvSpPr>
          <p:cNvPr id="6" name="Freeform 6"/>
          <p:cNvSpPr/>
          <p:nvPr/>
        </p:nvSpPr>
        <p:spPr>
          <a:xfrm>
            <a:off x="13639439" y="9258300"/>
            <a:ext cx="2336676" cy="1028700"/>
          </a:xfrm>
          <a:custGeom>
            <a:avLst/>
            <a:gdLst/>
            <a:ahLst/>
            <a:cxnLst/>
            <a:rect l="l" t="t" r="r" b="b"/>
            <a:pathLst>
              <a:path w="2336676" h="1028700">
                <a:moveTo>
                  <a:pt x="0" y="0"/>
                </a:moveTo>
                <a:lnTo>
                  <a:pt x="2336676" y="0"/>
                </a:lnTo>
                <a:lnTo>
                  <a:pt x="23366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5" t="-504" b="-50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135518" y="7736457"/>
            <a:ext cx="5231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060"/>
                </a:solidFill>
                <a:latin typeface="Open Sans Bold"/>
              </a:rPr>
              <a:t>190 UNIVERSITES PARTENAIRES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060"/>
                </a:solidFill>
                <a:latin typeface="Open Sans Bold"/>
              </a:rPr>
              <a:t>19 DOUBLES DIPLOMES</a:t>
            </a:r>
            <a:endParaRPr lang="fr-FR" sz="2400"/>
          </a:p>
        </p:txBody>
      </p:sp>
      <p:sp>
        <p:nvSpPr>
          <p:cNvPr id="8" name="ZoneTexte 7"/>
          <p:cNvSpPr txBox="1"/>
          <p:nvPr/>
        </p:nvSpPr>
        <p:spPr>
          <a:xfrm>
            <a:off x="9594101" y="7747099"/>
            <a:ext cx="801725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3060"/>
                </a:solidFill>
                <a:latin typeface="Open Sans Bold"/>
              </a:rPr>
              <a:t>4 CAMPUS INTERNATIONAUX OMNES EDUCATION</a:t>
            </a:r>
            <a:endParaRPr lang="fr-FR" sz="2400">
              <a:ea typeface="Calibri"/>
              <a:cs typeface="Calibri"/>
            </a:endParaRPr>
          </a:p>
        </p:txBody>
      </p:sp>
      <p:pic>
        <p:nvPicPr>
          <p:cNvPr id="1026" name="Picture 2" descr="Résultat d’images pour munich">
            <a:extLst>
              <a:ext uri="{FF2B5EF4-FFF2-40B4-BE49-F238E27FC236}">
                <a16:creationId xmlns:a16="http://schemas.microsoft.com/office/drawing/2014/main" id="{A7337629-155B-5166-B7A5-747BD3840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1" y="2755647"/>
            <a:ext cx="25717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6BBCC52-4FB3-1BB9-B0ED-80B6F5D77AFC}"/>
              </a:ext>
            </a:extLst>
          </p:cNvPr>
          <p:cNvSpPr txBox="1"/>
          <p:nvPr/>
        </p:nvSpPr>
        <p:spPr>
          <a:xfrm>
            <a:off x="9716021" y="4733853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Munich</a:t>
            </a:r>
          </a:p>
        </p:txBody>
      </p:sp>
      <p:pic>
        <p:nvPicPr>
          <p:cNvPr id="1028" name="Picture 4" descr="Résultat d’images pour londres">
            <a:extLst>
              <a:ext uri="{FF2B5EF4-FFF2-40B4-BE49-F238E27FC236}">
                <a16:creationId xmlns:a16="http://schemas.microsoft.com/office/drawing/2014/main" id="{CECFCB56-A179-5624-CC2A-30C75D2B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269" y="2749469"/>
            <a:ext cx="269367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E7D115C-44F8-5592-7B6D-9225076E69DD}"/>
              </a:ext>
            </a:extLst>
          </p:cNvPr>
          <p:cNvSpPr txBox="1"/>
          <p:nvPr/>
        </p:nvSpPr>
        <p:spPr>
          <a:xfrm>
            <a:off x="14121269" y="4733853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Londres</a:t>
            </a:r>
          </a:p>
        </p:txBody>
      </p:sp>
      <p:pic>
        <p:nvPicPr>
          <p:cNvPr id="1030" name="Picture 6" descr="Résultat d’images pour barcelone">
            <a:extLst>
              <a:ext uri="{FF2B5EF4-FFF2-40B4-BE49-F238E27FC236}">
                <a16:creationId xmlns:a16="http://schemas.microsoft.com/office/drawing/2014/main" id="{5E9C3CCF-E9D4-E4BB-1868-4515486A4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21" y="5085940"/>
            <a:ext cx="2571750" cy="1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9E37FBF-7D23-77E4-C3E3-8AED8D25B5CF}"/>
              </a:ext>
            </a:extLst>
          </p:cNvPr>
          <p:cNvSpPr txBox="1"/>
          <p:nvPr/>
        </p:nvSpPr>
        <p:spPr>
          <a:xfrm>
            <a:off x="9904869" y="7066840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Barcelone</a:t>
            </a:r>
          </a:p>
        </p:txBody>
      </p:sp>
      <p:pic>
        <p:nvPicPr>
          <p:cNvPr id="1032" name="Picture 8" descr="Résultat d’images pour san francisco">
            <a:extLst>
              <a:ext uri="{FF2B5EF4-FFF2-40B4-BE49-F238E27FC236}">
                <a16:creationId xmlns:a16="http://schemas.microsoft.com/office/drawing/2014/main" id="{2F863350-0109-F947-2FAF-9F65F1883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7"/>
          <a:stretch/>
        </p:blipFill>
        <p:spPr bwMode="auto">
          <a:xfrm>
            <a:off x="14121270" y="5103185"/>
            <a:ext cx="2693670" cy="19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55F301-6128-5BC0-57C3-2919BF0A1918}"/>
              </a:ext>
            </a:extLst>
          </p:cNvPr>
          <p:cNvSpPr txBox="1"/>
          <p:nvPr/>
        </p:nvSpPr>
        <p:spPr>
          <a:xfrm>
            <a:off x="14243189" y="7105803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Francisco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>
            <a:extLst>
              <a:ext uri="{FF2B5EF4-FFF2-40B4-BE49-F238E27FC236}">
                <a16:creationId xmlns:a16="http://schemas.microsoft.com/office/drawing/2014/main" id="{E524E133-A675-5110-8DFC-7B3B656DC4AA}"/>
              </a:ext>
            </a:extLst>
          </p:cNvPr>
          <p:cNvSpPr/>
          <p:nvPr/>
        </p:nvSpPr>
        <p:spPr>
          <a:xfrm>
            <a:off x="5472974" y="456851"/>
            <a:ext cx="7342051" cy="690412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1"/>
                </a:lnTo>
                <a:lnTo>
                  <a:pt x="0" y="690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2242A-A014-8791-7965-257D5EFF02DD}"/>
              </a:ext>
            </a:extLst>
          </p:cNvPr>
          <p:cNvSpPr txBox="1"/>
          <p:nvPr/>
        </p:nvSpPr>
        <p:spPr>
          <a:xfrm>
            <a:off x="263899" y="316266"/>
            <a:ext cx="180241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05377B"/>
                </a:solidFill>
                <a:latin typeface="Arial"/>
                <a:ea typeface="Calibri"/>
                <a:cs typeface="Arial"/>
              </a:rPr>
              <a:t>COMPRENDRE LES ENJEUX DU MONDE DE DEMAIN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80CCF02-7407-23A8-0F5A-0C55F198011F}"/>
              </a:ext>
            </a:extLst>
          </p:cNvPr>
          <p:cNvSpPr/>
          <p:nvPr/>
        </p:nvSpPr>
        <p:spPr>
          <a:xfrm>
            <a:off x="6263288" y="7198473"/>
            <a:ext cx="2029898" cy="2043979"/>
          </a:xfrm>
          <a:custGeom>
            <a:avLst/>
            <a:gdLst/>
            <a:ahLst/>
            <a:cxnLst/>
            <a:rect l="l" t="t" r="r" b="b"/>
            <a:pathLst>
              <a:path w="2029898" h="2043979">
                <a:moveTo>
                  <a:pt x="0" y="0"/>
                </a:moveTo>
                <a:lnTo>
                  <a:pt x="2029898" y="0"/>
                </a:lnTo>
                <a:lnTo>
                  <a:pt x="2029898" y="2043980"/>
                </a:lnTo>
                <a:lnTo>
                  <a:pt x="0" y="2043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6" r="-346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1C02CD-7DBB-55A6-8F3C-8588B37AE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7603" y="3578890"/>
            <a:ext cx="2847975" cy="2466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8A0BB-463A-21F6-8E23-E80AB51D4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484" y="3728641"/>
            <a:ext cx="2430935" cy="2049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D41A9-F8DB-1810-931E-A6CE20BB5A4B}"/>
              </a:ext>
            </a:extLst>
          </p:cNvPr>
          <p:cNvSpPr txBox="1"/>
          <p:nvPr/>
        </p:nvSpPr>
        <p:spPr>
          <a:xfrm>
            <a:off x="8781058" y="4056802"/>
            <a:ext cx="417586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Podcasts : commerce international et </a:t>
            </a: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grandes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problématiques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sociétales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.</a:t>
            </a:r>
          </a:p>
          <a:p>
            <a:pPr algn="ctr"/>
            <a:endParaRPr lang="en-US" sz="2400" b="1">
              <a:solidFill>
                <a:srgbClr val="01235A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AB118-924A-B4A1-7518-D09D12B2BD99}"/>
              </a:ext>
            </a:extLst>
          </p:cNvPr>
          <p:cNvSpPr txBox="1"/>
          <p:nvPr/>
        </p:nvSpPr>
        <p:spPr>
          <a:xfrm>
            <a:off x="13975272" y="6929342"/>
            <a:ext cx="404021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Interviews</a:t>
            </a:r>
            <a:r>
              <a:rPr lang="en-US" sz="2400">
                <a:solidFill>
                  <a:srgbClr val="01235A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01235A"/>
                </a:solidFill>
                <a:latin typeface="Arial"/>
                <a:cs typeface="Arial"/>
              </a:rPr>
              <a:t>visant</a:t>
            </a:r>
            <a:r>
              <a:rPr lang="en-US" sz="2400">
                <a:solidFill>
                  <a:srgbClr val="01235A"/>
                </a:solidFill>
                <a:latin typeface="Arial"/>
                <a:cs typeface="Arial"/>
              </a:rPr>
              <a:t> à </a:t>
            </a:r>
            <a:r>
              <a:rPr lang="en-US" sz="2400" err="1">
                <a:solidFill>
                  <a:srgbClr val="01235A"/>
                </a:solidFill>
                <a:latin typeface="Arial"/>
                <a:cs typeface="Arial"/>
              </a:rPr>
              <a:t>sensibiliser</a:t>
            </a:r>
            <a:r>
              <a:rPr lang="en-US" sz="2400">
                <a:solidFill>
                  <a:srgbClr val="01235A"/>
                </a:solidFill>
                <a:latin typeface="Arial"/>
                <a:cs typeface="Arial"/>
              </a:rPr>
              <a:t> les </a:t>
            </a:r>
            <a:r>
              <a:rPr lang="en-US" sz="2400" err="1">
                <a:solidFill>
                  <a:srgbClr val="01235A"/>
                </a:solidFill>
                <a:latin typeface="Arial"/>
                <a:cs typeface="Arial"/>
              </a:rPr>
              <a:t>étudiants</a:t>
            </a:r>
            <a:r>
              <a:rPr lang="en-US" sz="2400">
                <a:solidFill>
                  <a:srgbClr val="01235A"/>
                </a:solidFill>
                <a:latin typeface="Arial"/>
                <a:cs typeface="Arial"/>
              </a:rPr>
              <a:t> à la </a:t>
            </a:r>
            <a:r>
              <a:rPr lang="en-US" sz="2400" err="1">
                <a:solidFill>
                  <a:srgbClr val="01235A"/>
                </a:solidFill>
                <a:latin typeface="Arial"/>
                <a:cs typeface="Arial"/>
              </a:rPr>
              <a:t>complexité</a:t>
            </a:r>
            <a:r>
              <a:rPr lang="en-US" sz="2400">
                <a:solidFill>
                  <a:srgbClr val="01235A"/>
                </a:solidFill>
                <a:latin typeface="Arial"/>
                <a:cs typeface="Arial"/>
              </a:rPr>
              <a:t> de la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Géopolitique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.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922AB6-E1D1-ECC4-1509-D3DDF6A448BD}"/>
              </a:ext>
            </a:extLst>
          </p:cNvPr>
          <p:cNvSpPr txBox="1"/>
          <p:nvPr/>
        </p:nvSpPr>
        <p:spPr>
          <a:xfrm>
            <a:off x="561550" y="1962066"/>
            <a:ext cx="412803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a typeface="Calibri"/>
                <a:cs typeface="Calibri"/>
              </a:rPr>
              <a:t>DATASCIENTEST 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ea typeface="Calibri"/>
                <a:cs typeface="Calibri"/>
              </a:rPr>
              <a:t> CERTIFICATIONS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2C2F3F-A789-3639-E9CA-AE37E19C0502}"/>
              </a:ext>
            </a:extLst>
          </p:cNvPr>
          <p:cNvSpPr txBox="1"/>
          <p:nvPr/>
        </p:nvSpPr>
        <p:spPr>
          <a:xfrm>
            <a:off x="390707" y="3649106"/>
            <a:ext cx="479451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cap="all">
                <a:solidFill>
                  <a:srgbClr val="01235A"/>
                </a:solidFill>
                <a:latin typeface="Arial"/>
                <a:cs typeface="Arial"/>
              </a:rPr>
              <a:t>4</a:t>
            </a:r>
            <a:r>
              <a:rPr lang="en-US" sz="2400" cap="all">
                <a:solidFill>
                  <a:srgbClr val="01235A"/>
                </a:solidFill>
                <a:latin typeface="Arial"/>
                <a:cs typeface="Arial"/>
              </a:rPr>
              <a:t> </a:t>
            </a:r>
            <a:r>
              <a:rPr lang="en-US" sz="2400" b="1" cap="all">
                <a:solidFill>
                  <a:srgbClr val="01235A"/>
                </a:solidFill>
                <a:latin typeface="Arial"/>
                <a:cs typeface="Arial"/>
              </a:rPr>
              <a:t>DOMAINES D’EXPERTISE</a:t>
            </a:r>
            <a:r>
              <a:rPr lang="en-US" sz="2400" cap="all">
                <a:solidFill>
                  <a:srgbClr val="01235A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024AF5-57CF-8E4A-4409-B2E8A2B84600}"/>
              </a:ext>
            </a:extLst>
          </p:cNvPr>
          <p:cNvSpPr txBox="1"/>
          <p:nvPr/>
        </p:nvSpPr>
        <p:spPr>
          <a:xfrm>
            <a:off x="7675612" y="2220494"/>
            <a:ext cx="376881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a typeface="Calibri"/>
                <a:cs typeface="Calibri"/>
              </a:rPr>
              <a:t>ENJEUX SOCIETAUX</a:t>
            </a:r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ADE77-1361-1108-84F5-5233A39F679F}"/>
              </a:ext>
            </a:extLst>
          </p:cNvPr>
          <p:cNvSpPr txBox="1"/>
          <p:nvPr/>
        </p:nvSpPr>
        <p:spPr>
          <a:xfrm>
            <a:off x="8786274" y="7612736"/>
            <a:ext cx="43800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Vidéos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Humanités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 :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 Philosophie </a:t>
            </a: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résolument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axée</a:t>
            </a: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 sur </a:t>
            </a: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l’humain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E53C7-07DA-81DC-DBD8-A290729E1C57}"/>
              </a:ext>
            </a:extLst>
          </p:cNvPr>
          <p:cNvSpPr txBox="1"/>
          <p:nvPr/>
        </p:nvSpPr>
        <p:spPr>
          <a:xfrm>
            <a:off x="13597832" y="2208287"/>
            <a:ext cx="458523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a typeface="Calibri"/>
                <a:cs typeface="Calibri"/>
              </a:rPr>
              <a:t>ENJEUX GEOPOLITIQUES</a:t>
            </a:r>
            <a:endParaRPr lang="en-US" sz="240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8A5E2D-085A-F4FC-C456-1000BA56E365}"/>
              </a:ext>
            </a:extLst>
          </p:cNvPr>
          <p:cNvCxnSpPr/>
          <p:nvPr/>
        </p:nvCxnSpPr>
        <p:spPr>
          <a:xfrm>
            <a:off x="5528104" y="2809617"/>
            <a:ext cx="49428" cy="744803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77BF1F-1647-3A2D-A60D-28A4BF4CD4C9}"/>
              </a:ext>
            </a:extLst>
          </p:cNvPr>
          <p:cNvCxnSpPr>
            <a:cxnSpLocks/>
          </p:cNvCxnSpPr>
          <p:nvPr/>
        </p:nvCxnSpPr>
        <p:spPr>
          <a:xfrm>
            <a:off x="13424512" y="2809617"/>
            <a:ext cx="49428" cy="744803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>
            <a:extLst>
              <a:ext uri="{FF2B5EF4-FFF2-40B4-BE49-F238E27FC236}">
                <a16:creationId xmlns:a16="http://schemas.microsoft.com/office/drawing/2014/main" id="{4ECD41A9-F8DB-1810-931E-A6CE20BB5A4B}"/>
              </a:ext>
            </a:extLst>
          </p:cNvPr>
          <p:cNvSpPr txBox="1"/>
          <p:nvPr/>
        </p:nvSpPr>
        <p:spPr>
          <a:xfrm>
            <a:off x="666481" y="5688924"/>
            <a:ext cx="417586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Data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1235A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Programming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1235A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err="1">
                <a:solidFill>
                  <a:srgbClr val="01235A"/>
                </a:solidFill>
                <a:latin typeface="Arial"/>
                <a:cs typeface="Arial"/>
              </a:rPr>
              <a:t>Cybersecurity</a:t>
            </a:r>
            <a:endParaRPr lang="en-US" sz="2400" b="1">
              <a:solidFill>
                <a:srgbClr val="01235A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1235A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1235A"/>
                </a:solidFill>
                <a:latin typeface="Arial"/>
                <a:cs typeface="Arial"/>
              </a:rPr>
              <a:t>No code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D859ADF-352A-3F70-7D6A-B0064FFA0A34}"/>
              </a:ext>
            </a:extLst>
          </p:cNvPr>
          <p:cNvSpPr/>
          <p:nvPr/>
        </p:nvSpPr>
        <p:spPr>
          <a:xfrm>
            <a:off x="390707" y="1317665"/>
            <a:ext cx="2724210" cy="244332"/>
          </a:xfrm>
          <a:custGeom>
            <a:avLst/>
            <a:gdLst/>
            <a:ahLst/>
            <a:cxnLst/>
            <a:rect l="l" t="t" r="r" b="b"/>
            <a:pathLst>
              <a:path w="4638953" h="303641">
                <a:moveTo>
                  <a:pt x="0" y="0"/>
                </a:moveTo>
                <a:lnTo>
                  <a:pt x="4638952" y="0"/>
                </a:lnTo>
                <a:lnTo>
                  <a:pt x="4638952" y="303640"/>
                </a:lnTo>
                <a:lnTo>
                  <a:pt x="0" y="303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0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34159" y="0"/>
            <a:ext cx="8115300" cy="10287000"/>
          </a:xfrm>
          <a:custGeom>
            <a:avLst/>
            <a:gdLst/>
            <a:ahLst/>
            <a:cxnLst/>
            <a:rect l="l" t="t" r="r" b="b"/>
            <a:pathLst>
              <a:path w="8115300" h="10287000">
                <a:moveTo>
                  <a:pt x="0" y="0"/>
                </a:moveTo>
                <a:lnTo>
                  <a:pt x="8115300" y="0"/>
                </a:lnTo>
                <a:lnTo>
                  <a:pt x="8115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979" r="-461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8643393" y="1123707"/>
            <a:ext cx="6361762" cy="690412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1"/>
                </a:lnTo>
                <a:lnTo>
                  <a:pt x="0" y="690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9957490" y="2511550"/>
            <a:ext cx="5894464" cy="1393362"/>
          </a:xfrm>
          <a:custGeom>
            <a:avLst/>
            <a:gdLst/>
            <a:ahLst/>
            <a:cxnLst/>
            <a:rect l="l" t="t" r="r" b="b"/>
            <a:pathLst>
              <a:path w="5894464" h="1393362">
                <a:moveTo>
                  <a:pt x="0" y="0"/>
                </a:moveTo>
                <a:lnTo>
                  <a:pt x="5894464" y="0"/>
                </a:lnTo>
                <a:lnTo>
                  <a:pt x="5894464" y="1393362"/>
                </a:lnTo>
                <a:lnTo>
                  <a:pt x="0" y="1393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1273" b="-689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214154" y="4478498"/>
            <a:ext cx="4690568" cy="1190716"/>
          </a:xfrm>
          <a:custGeom>
            <a:avLst/>
            <a:gdLst/>
            <a:ahLst/>
            <a:cxnLst/>
            <a:rect l="l" t="t" r="r" b="b"/>
            <a:pathLst>
              <a:path w="4690568" h="1190716">
                <a:moveTo>
                  <a:pt x="0" y="0"/>
                </a:moveTo>
                <a:lnTo>
                  <a:pt x="4690568" y="0"/>
                </a:lnTo>
                <a:lnTo>
                  <a:pt x="4690568" y="1190716"/>
                </a:lnTo>
                <a:lnTo>
                  <a:pt x="0" y="1190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0324" r="-6699" b="-930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529751" y="4479253"/>
            <a:ext cx="4225235" cy="1115839"/>
          </a:xfrm>
          <a:custGeom>
            <a:avLst/>
            <a:gdLst/>
            <a:ahLst/>
            <a:cxnLst/>
            <a:rect l="l" t="t" r="r" b="b"/>
            <a:pathLst>
              <a:path w="4225235" h="1115839">
                <a:moveTo>
                  <a:pt x="0" y="0"/>
                </a:moveTo>
                <a:lnTo>
                  <a:pt x="4225234" y="0"/>
                </a:lnTo>
                <a:lnTo>
                  <a:pt x="4225234" y="1115839"/>
                </a:lnTo>
                <a:lnTo>
                  <a:pt x="0" y="1115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2520" t="-100000" r="-1369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8148716" y="197071"/>
            <a:ext cx="9366618" cy="161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5"/>
              </a:lnSpc>
            </a:pPr>
            <a:r>
              <a:rPr lang="en-US" sz="48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BENEFICIER DU </a:t>
            </a:r>
          </a:p>
          <a:p>
            <a:pPr>
              <a:lnSpc>
                <a:spcPts val="6375"/>
              </a:lnSpc>
            </a:pPr>
            <a:r>
              <a:rPr lang="en-US" sz="48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RESEAU DES ALUMNI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046237" y="6368084"/>
            <a:ext cx="4227017" cy="276677"/>
          </a:xfrm>
          <a:custGeom>
            <a:avLst/>
            <a:gdLst/>
            <a:ahLst/>
            <a:cxnLst/>
            <a:rect l="l" t="t" r="r" b="b"/>
            <a:pathLst>
              <a:path w="4227017" h="276677">
                <a:moveTo>
                  <a:pt x="0" y="0"/>
                </a:moveTo>
                <a:lnTo>
                  <a:pt x="4227017" y="0"/>
                </a:lnTo>
                <a:lnTo>
                  <a:pt x="4227017" y="276677"/>
                </a:lnTo>
                <a:lnTo>
                  <a:pt x="0" y="2766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0"/>
          <p:cNvSpPr txBox="1"/>
          <p:nvPr/>
        </p:nvSpPr>
        <p:spPr>
          <a:xfrm>
            <a:off x="8148716" y="7462920"/>
            <a:ext cx="9366618" cy="161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5"/>
              </a:lnSpc>
            </a:pPr>
            <a:r>
              <a:rPr lang="en-US" sz="4000">
                <a:solidFill>
                  <a:srgbClr val="0D3274"/>
                </a:solidFill>
                <a:latin typeface="Montserrat Bold"/>
              </a:rPr>
              <a:t>ET DE PLUS DE 10 000 ENTREPRISES PARTENAIRES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CCED1348-8EF2-9F64-B756-25B0DAA11D09}"/>
              </a:ext>
            </a:extLst>
          </p:cNvPr>
          <p:cNvSpPr/>
          <p:nvPr/>
        </p:nvSpPr>
        <p:spPr>
          <a:xfrm>
            <a:off x="7681141" y="9656522"/>
            <a:ext cx="10606859" cy="630478"/>
          </a:xfrm>
          <a:custGeom>
            <a:avLst/>
            <a:gdLst/>
            <a:ahLst/>
            <a:cxnLst/>
            <a:rect l="l" t="t" r="r" b="b"/>
            <a:pathLst>
              <a:path w="10606859" h="630478">
                <a:moveTo>
                  <a:pt x="0" y="0"/>
                </a:moveTo>
                <a:lnTo>
                  <a:pt x="10606859" y="0"/>
                </a:lnTo>
                <a:lnTo>
                  <a:pt x="10606859" y="630478"/>
                </a:lnTo>
                <a:lnTo>
                  <a:pt x="0" y="6304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BDF532AF-BB55-956E-B457-5450262202DB}"/>
              </a:ext>
            </a:extLst>
          </p:cNvPr>
          <p:cNvSpPr/>
          <p:nvPr/>
        </p:nvSpPr>
        <p:spPr>
          <a:xfrm>
            <a:off x="15495109" y="9659436"/>
            <a:ext cx="1425502" cy="627564"/>
          </a:xfrm>
          <a:custGeom>
            <a:avLst/>
            <a:gdLst/>
            <a:ahLst/>
            <a:cxnLst/>
            <a:rect l="l" t="t" r="r" b="b"/>
            <a:pathLst>
              <a:path w="1425502" h="627564">
                <a:moveTo>
                  <a:pt x="0" y="0"/>
                </a:moveTo>
                <a:lnTo>
                  <a:pt x="1425502" y="0"/>
                </a:lnTo>
                <a:lnTo>
                  <a:pt x="1425502" y="627564"/>
                </a:lnTo>
                <a:lnTo>
                  <a:pt x="0" y="627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35" t="-504" b="-504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684023" y="1198967"/>
            <a:ext cx="6181880" cy="690412"/>
          </a:xfrm>
          <a:custGeom>
            <a:avLst/>
            <a:gdLst/>
            <a:ahLst/>
            <a:cxnLst/>
            <a:rect l="l" t="t" r="r" b="b"/>
            <a:pathLst>
              <a:path w="9041105" h="690412">
                <a:moveTo>
                  <a:pt x="0" y="0"/>
                </a:moveTo>
                <a:lnTo>
                  <a:pt x="9041105" y="0"/>
                </a:lnTo>
                <a:lnTo>
                  <a:pt x="9041105" y="690411"/>
                </a:lnTo>
                <a:lnTo>
                  <a:pt x="0" y="690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7781895" y="248833"/>
            <a:ext cx="9899441" cy="1615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75"/>
              </a:lnSpc>
            </a:pPr>
            <a:r>
              <a:rPr lang="en-US" sz="4800" b="1">
                <a:solidFill>
                  <a:srgbClr val="0D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UNE FORTE EMPLOYABILITE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757793" y="3800883"/>
            <a:ext cx="489268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42 000 € SALAIRE SORTIE</a:t>
            </a:r>
          </a:p>
          <a:p>
            <a:endParaRPr lang="fr-FR" sz="28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91% EN MOINS 4 MOIS</a:t>
            </a:r>
          </a:p>
          <a:p>
            <a:endParaRPr lang="fr-FR" sz="28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>
              <a:solidFill>
                <a:srgbClr val="05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>
                <a:solidFill>
                  <a:srgbClr val="05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EN MOINS DE 6 MOIS</a:t>
            </a:r>
          </a:p>
        </p:txBody>
      </p:sp>
      <p:pic>
        <p:nvPicPr>
          <p:cNvPr id="6" name="Image 5" descr="Une image contenant habits, Immeuble de bureaux, personne, intérieur&#10;&#10;Description générée automatiquement">
            <a:extLst>
              <a:ext uri="{FF2B5EF4-FFF2-40B4-BE49-F238E27FC236}">
                <a16:creationId xmlns:a16="http://schemas.microsoft.com/office/drawing/2014/main" id="{A60AE08B-6603-E130-4714-77ECC44B63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t="2150" r="32489" b="-2150"/>
          <a:stretch/>
        </p:blipFill>
        <p:spPr>
          <a:xfrm>
            <a:off x="0" y="0"/>
            <a:ext cx="7405141" cy="10508105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995418F7-C7EC-BBF8-F294-0EFFF4537F83}"/>
              </a:ext>
            </a:extLst>
          </p:cNvPr>
          <p:cNvSpPr/>
          <p:nvPr/>
        </p:nvSpPr>
        <p:spPr>
          <a:xfrm>
            <a:off x="7781895" y="2112144"/>
            <a:ext cx="2724210" cy="244332"/>
          </a:xfrm>
          <a:custGeom>
            <a:avLst/>
            <a:gdLst/>
            <a:ahLst/>
            <a:cxnLst/>
            <a:rect l="l" t="t" r="r" b="b"/>
            <a:pathLst>
              <a:path w="4638953" h="303641">
                <a:moveTo>
                  <a:pt x="0" y="0"/>
                </a:moveTo>
                <a:lnTo>
                  <a:pt x="4638952" y="0"/>
                </a:lnTo>
                <a:lnTo>
                  <a:pt x="4638952" y="303640"/>
                </a:lnTo>
                <a:lnTo>
                  <a:pt x="0" y="30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9" name="Graphique 8" descr="Poignée de main avec un remplissage uni">
            <a:extLst>
              <a:ext uri="{FF2B5EF4-FFF2-40B4-BE49-F238E27FC236}">
                <a16:creationId xmlns:a16="http://schemas.microsoft.com/office/drawing/2014/main" id="{57E9A9DA-6547-3A66-2402-B2BDBD523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8418" y="5533286"/>
            <a:ext cx="1369726" cy="1369726"/>
          </a:xfrm>
          <a:prstGeom prst="rect">
            <a:avLst/>
          </a:prstGeom>
        </p:spPr>
      </p:pic>
      <p:pic>
        <p:nvPicPr>
          <p:cNvPr id="12" name="Graphique 11" descr="Mille avec un remplissage uni">
            <a:extLst>
              <a:ext uri="{FF2B5EF4-FFF2-40B4-BE49-F238E27FC236}">
                <a16:creationId xmlns:a16="http://schemas.microsoft.com/office/drawing/2014/main" id="{C5200F95-A6D3-EABA-9DC1-2849141007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44000" y="3452847"/>
            <a:ext cx="1238563" cy="1238563"/>
          </a:xfrm>
          <a:prstGeom prst="rect">
            <a:avLst/>
          </a:prstGeom>
        </p:spPr>
      </p:pic>
      <p:pic>
        <p:nvPicPr>
          <p:cNvPr id="14" name="Graphique 13" descr="Valise avec un remplissage uni">
            <a:extLst>
              <a:ext uri="{FF2B5EF4-FFF2-40B4-BE49-F238E27FC236}">
                <a16:creationId xmlns:a16="http://schemas.microsoft.com/office/drawing/2014/main" id="{033992AF-B57E-F3AA-5BD8-220BA8F274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99780" y="7441000"/>
            <a:ext cx="1148364" cy="11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5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36DE9C915D845B58DCA7E7E4008F0" ma:contentTypeVersion="16" ma:contentTypeDescription="Crée un document." ma:contentTypeScope="" ma:versionID="019f794a63990e566672db65b4961f74">
  <xsd:schema xmlns:xsd="http://www.w3.org/2001/XMLSchema" xmlns:xs="http://www.w3.org/2001/XMLSchema" xmlns:p="http://schemas.microsoft.com/office/2006/metadata/properties" xmlns:ns3="b9733b6b-a517-4a88-b765-0f643500ccec" xmlns:ns4="a739981f-93bb-4c93-a21d-3d107cd1753e" targetNamespace="http://schemas.microsoft.com/office/2006/metadata/properties" ma:root="true" ma:fieldsID="c7327bfad1b7a26e454860058330e30e" ns3:_="" ns4:_="">
    <xsd:import namespace="b9733b6b-a517-4a88-b765-0f643500ccec"/>
    <xsd:import namespace="a739981f-93bb-4c93-a21d-3d107cd175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33b6b-a517-4a88-b765-0f643500c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9981f-93bb-4c93-a21d-3d107cd1753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9733b6b-a517-4a88-b765-0f643500cce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3AB0CD-6616-4BF4-BFD6-4AAA07745995}">
  <ds:schemaRefs>
    <ds:schemaRef ds:uri="a739981f-93bb-4c93-a21d-3d107cd1753e"/>
    <ds:schemaRef ds:uri="b9733b6b-a517-4a88-b765-0f643500cc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5DB5066-A0DB-4D08-9B95-CFDC3C08EEC6}">
  <ds:schemaRefs>
    <ds:schemaRef ds:uri="a739981f-93bb-4c93-a21d-3d107cd1753e"/>
    <ds:schemaRef ds:uri="b9733b6b-a517-4a88-b765-0f643500cc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C7E165-DDD4-41EC-A011-0723B73FE4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Microsoft Office PowerPoint</Application>
  <PresentationFormat>Personnalisé</PresentationFormat>
  <Paragraphs>147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Open Sans Bold</vt:lpstr>
      <vt:lpstr>Montserrat Bold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2e version Conférence PGE JPO</dc:title>
  <dc:creator>DUIGOU Anais</dc:creator>
  <cp:lastModifiedBy>DUIGOU Anais</cp:lastModifiedBy>
  <cp:revision>34</cp:revision>
  <dcterms:created xsi:type="dcterms:W3CDTF">2006-08-16T00:00:00Z</dcterms:created>
  <dcterms:modified xsi:type="dcterms:W3CDTF">2024-04-23T07:54:57Z</dcterms:modified>
  <dc:identifier>DAFyQd0Kp6I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0x0101003B236DE9C915D845B58DCA7E7E4008F0</vt:lpwstr>
  </property>
</Properties>
</file>